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77" r:id="rId6"/>
    <p:sldId id="260" r:id="rId7"/>
    <p:sldId id="261" r:id="rId8"/>
    <p:sldId id="262" r:id="rId9"/>
    <p:sldId id="263" r:id="rId10"/>
    <p:sldId id="264" r:id="rId11"/>
    <p:sldId id="265" r:id="rId12"/>
    <p:sldId id="266" r:id="rId13"/>
    <p:sldId id="268" r:id="rId14"/>
    <p:sldId id="269" r:id="rId15"/>
    <p:sldId id="270" r:id="rId16"/>
    <p:sldId id="278" r:id="rId17"/>
    <p:sldId id="279" r:id="rId18"/>
    <p:sldId id="273" r:id="rId19"/>
    <p:sldId id="274" r:id="rId20"/>
    <p:sldId id="275" r:id="rId21"/>
    <p:sldId id="276"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Roboto" panose="02000000000000000000" pitchFamily="2" charset="0"/>
      <p:regular r:id="rId28"/>
      <p:bold r:id="rId29"/>
      <p:italic r:id="rId30"/>
      <p:boldItalic r:id="rId31"/>
    </p:embeddedFont>
    <p:embeddedFont>
      <p:font typeface="Trebuchet MS" panose="020B0703020202090204" pitchFamily="34" charset="0"/>
      <p:regular r:id="rId32"/>
      <p:bold r:id="rId33"/>
      <p:italic r:id="rId34"/>
      <p:boldItalic r:id="rId35"/>
    </p:embeddedFont>
    <p:embeddedFont>
      <p:font typeface="TrebuchetMS" panose="020B0703020202090204" pitchFamily="34"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i1Griir1LRhNcEcSECQTODQmtO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053"/>
  </p:normalViewPr>
  <p:slideViewPr>
    <p:cSldViewPr snapToGrid="0">
      <p:cViewPr varScale="1">
        <p:scale>
          <a:sx n="119" d="100"/>
          <a:sy n="119" d="100"/>
        </p:scale>
        <p:origin x="312" y="1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200150" marR="0" lvl="2" indent="-285750" algn="l" rtl="0">
              <a:lnSpc>
                <a:spcPct val="90000"/>
              </a:lnSpc>
              <a:spcBef>
                <a:spcPts val="1000"/>
              </a:spcBef>
              <a:spcAft>
                <a:spcPts val="0"/>
              </a:spcAft>
              <a:buClr>
                <a:schemeClr val="accent1"/>
              </a:buClr>
              <a:buSzPts val="1440"/>
              <a:buFont typeface="Noto Sans Symbols"/>
              <a:buChar char="►"/>
            </a:pPr>
            <a:endParaRPr lang="en-US" sz="1100" b="0" i="0" u="none" strike="noStrike" cap="none" dirty="0">
              <a:solidFill>
                <a:srgbClr val="3F3F3F"/>
              </a:solidFill>
              <a:latin typeface="Trebuchet MS"/>
              <a:ea typeface="Trebuchet MS"/>
              <a:cs typeface="Trebuchet MS"/>
              <a:sym typeface="Trebuchet MS"/>
            </a:endParaRPr>
          </a:p>
        </p:txBody>
      </p:sp>
      <p:sp>
        <p:nvSpPr>
          <p:cNvPr id="347" name="Google Shape;34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9eac9272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9eac9272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9eac927250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9eac927250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9eac927250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9eac927250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9eac927250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9eac927250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9eac927250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9eac927250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9eac927250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9eac927250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9eac927250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9eac927250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4"/>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5" name="Google Shape;25;p1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0"/>
        <p:cNvGrpSpPr/>
        <p:nvPr/>
      </p:nvGrpSpPr>
      <p:grpSpPr>
        <a:xfrm>
          <a:off x="0" y="0"/>
          <a:ext cx="0" cy="0"/>
          <a:chOff x="0" y="0"/>
          <a:chExt cx="0" cy="0"/>
        </a:xfrm>
      </p:grpSpPr>
      <p:sp>
        <p:nvSpPr>
          <p:cNvPr id="91" name="Google Shape;91;p23"/>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3"/>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3" name="Google Shape;93;p2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6"/>
        <p:cNvGrpSpPr/>
        <p:nvPr/>
      </p:nvGrpSpPr>
      <p:grpSpPr>
        <a:xfrm>
          <a:off x="0" y="0"/>
          <a:ext cx="0" cy="0"/>
          <a:chOff x="0" y="0"/>
          <a:chExt cx="0" cy="0"/>
        </a:xfrm>
      </p:grpSpPr>
      <p:sp>
        <p:nvSpPr>
          <p:cNvPr id="97" name="Google Shape;97;p24"/>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4"/>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Trebuchet MS"/>
              <a:buNone/>
              <a:defRPr sz="1600">
                <a:solidFill>
                  <a:srgbClr val="7F7F7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9" name="Google Shape;99;p24"/>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0" name="Google Shape;100;p2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3" name="Google Shape;103;p24"/>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a:p>
        </p:txBody>
      </p:sp>
      <p:sp>
        <p:nvSpPr>
          <p:cNvPr id="104" name="Google Shape;104;p24"/>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sz="1800">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sp>
        <p:nvSpPr>
          <p:cNvPr id="106" name="Google Shape;106;p25"/>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5"/>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8" name="Google Shape;108;p2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1"/>
        <p:cNvGrpSpPr/>
        <p:nvPr/>
      </p:nvGrpSpPr>
      <p:grpSpPr>
        <a:xfrm>
          <a:off x="0" y="0"/>
          <a:ext cx="0" cy="0"/>
          <a:chOff x="0" y="0"/>
          <a:chExt cx="0" cy="0"/>
        </a:xfrm>
      </p:grpSpPr>
      <p:sp>
        <p:nvSpPr>
          <p:cNvPr id="112" name="Google Shape;112;p26"/>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6"/>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rgbClr val="3F3F3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4" name="Google Shape;114;p26"/>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5" name="Google Shape;115;p2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26"/>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a:p>
        </p:txBody>
      </p:sp>
      <p:sp>
        <p:nvSpPr>
          <p:cNvPr id="119" name="Google Shape;119;p26"/>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0"/>
        <p:cNvGrpSpPr/>
        <p:nvPr/>
      </p:nvGrpSpPr>
      <p:grpSpPr>
        <a:xfrm>
          <a:off x="0" y="0"/>
          <a:ext cx="0" cy="0"/>
          <a:chOff x="0" y="0"/>
          <a:chExt cx="0" cy="0"/>
        </a:xfrm>
      </p:grpSpPr>
      <p:sp>
        <p:nvSpPr>
          <p:cNvPr id="121" name="Google Shape;121;p27"/>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27"/>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3" name="Google Shape;123;p27"/>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4" name="Google Shape;124;p2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2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2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8"/>
          <p:cNvSpPr txBox="1">
            <a:spLocks noGrp="1"/>
          </p:cNvSpPr>
          <p:nvPr>
            <p:ph type="body" idx="1"/>
          </p:nvPr>
        </p:nvSpPr>
        <p:spPr>
          <a:xfrm rot="5400000">
            <a:off x="3035281" y="-197358"/>
            <a:ext cx="3880773" cy="859666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0" name="Google Shape;130;p2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6" name="Google Shape;136;p2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1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3"/>
        <p:cNvGrpSpPr/>
        <p:nvPr/>
      </p:nvGrpSpPr>
      <p:grpSpPr>
        <a:xfrm>
          <a:off x="0" y="0"/>
          <a:ext cx="0" cy="0"/>
          <a:chOff x="0" y="0"/>
          <a:chExt cx="0" cy="0"/>
        </a:xfrm>
      </p:grpSpPr>
      <p:grpSp>
        <p:nvGrpSpPr>
          <p:cNvPr id="34" name="Google Shape;34;p16"/>
          <p:cNvGrpSpPr/>
          <p:nvPr/>
        </p:nvGrpSpPr>
        <p:grpSpPr>
          <a:xfrm>
            <a:off x="0" y="-8467"/>
            <a:ext cx="12192000" cy="6866467"/>
            <a:chOff x="0" y="-8467"/>
            <a:chExt cx="12192000" cy="6866467"/>
          </a:xfrm>
        </p:grpSpPr>
        <p:cxnSp>
          <p:nvCxnSpPr>
            <p:cNvPr id="35" name="Google Shape;35;p16"/>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36" name="Google Shape;36;p16"/>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37" name="Google Shape;37;p16"/>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38" name="Google Shape;38;p16"/>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9" name="Google Shape;39;p16"/>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6"/>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41" name="Google Shape;41;p16"/>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42" name="Google Shape;42;p16"/>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43" name="Google Shape;43;p16"/>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6"/>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16"/>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6"/>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47" name="Google Shape;47;p1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0"/>
        <p:cNvGrpSpPr/>
        <p:nvPr/>
      </p:nvGrpSpPr>
      <p:grpSpPr>
        <a:xfrm>
          <a:off x="0" y="0"/>
          <a:ext cx="0" cy="0"/>
          <a:chOff x="0" y="0"/>
          <a:chExt cx="0" cy="0"/>
        </a:xfrm>
      </p:grpSpPr>
      <p:sp>
        <p:nvSpPr>
          <p:cNvPr id="51" name="Google Shape;51;p17"/>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53" name="Google Shape;53;p1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sp>
        <p:nvSpPr>
          <p:cNvPr id="57" name="Google Shape;57;p1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8"/>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9" name="Google Shape;59;p18"/>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0" name="Google Shape;60;p1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
        <p:cNvGrpSpPr/>
        <p:nvPr/>
      </p:nvGrpSpPr>
      <p:grpSpPr>
        <a:xfrm>
          <a:off x="0" y="0"/>
          <a:ext cx="0" cy="0"/>
          <a:chOff x="0" y="0"/>
          <a:chExt cx="0" cy="0"/>
        </a:xfrm>
      </p:grpSpPr>
      <p:sp>
        <p:nvSpPr>
          <p:cNvPr id="64" name="Google Shape;64;p1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9"/>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6" name="Google Shape;66;p19"/>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7" name="Google Shape;67;p19"/>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8" name="Google Shape;68;p19"/>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9" name="Google Shape;69;p1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2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21"/>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1"/>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9" name="Google Shape;79;p21"/>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80" name="Google Shape;80;p2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3"/>
        <p:cNvGrpSpPr/>
        <p:nvPr/>
      </p:nvGrpSpPr>
      <p:grpSpPr>
        <a:xfrm>
          <a:off x="0" y="0"/>
          <a:ext cx="0" cy="0"/>
          <a:chOff x="0" y="0"/>
          <a:chExt cx="0" cy="0"/>
        </a:xfrm>
      </p:grpSpPr>
      <p:sp>
        <p:nvSpPr>
          <p:cNvPr id="84" name="Google Shape;84;p22"/>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2"/>
          <p:cNvSpPr>
            <a:spLocks noGrp="1"/>
          </p:cNvSpPr>
          <p:nvPr>
            <p:ph type="pic" idx="2"/>
          </p:nvPr>
        </p:nvSpPr>
        <p:spPr>
          <a:xfrm>
            <a:off x="677334" y="609600"/>
            <a:ext cx="8596668" cy="3845718"/>
          </a:xfrm>
          <a:prstGeom prst="rect">
            <a:avLst/>
          </a:prstGeom>
          <a:noFill/>
          <a:ln>
            <a:noFill/>
          </a:ln>
        </p:spPr>
      </p:sp>
      <p:sp>
        <p:nvSpPr>
          <p:cNvPr id="86" name="Google Shape;86;p22"/>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7" name="Google Shape;87;p2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3"/>
          <p:cNvGrpSpPr/>
          <p:nvPr/>
        </p:nvGrpSpPr>
        <p:grpSpPr>
          <a:xfrm>
            <a:off x="0" y="-8467"/>
            <a:ext cx="12192000" cy="6866467"/>
            <a:chOff x="0" y="-8467"/>
            <a:chExt cx="12192000" cy="6866467"/>
          </a:xfrm>
        </p:grpSpPr>
        <p:cxnSp>
          <p:nvCxnSpPr>
            <p:cNvPr id="7" name="Google Shape;7;p13"/>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8" name="Google Shape;8;p13"/>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9" name="Google Shape;9;p13"/>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13"/>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3"/>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3"/>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13"/>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13"/>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13"/>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3"/>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1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8" name="Google Shape;18;p1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9" name="Google Shape;19;p1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0" name="Google Shape;20;p1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1" name="Google Shape;21;p1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a:spLocks noGrp="1"/>
          </p:cNvSpPr>
          <p:nvPr>
            <p:ph type="title"/>
          </p:nvPr>
        </p:nvSpPr>
        <p:spPr>
          <a:xfrm>
            <a:off x="677335" y="531962"/>
            <a:ext cx="7709581" cy="147382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chemeClr val="accent1"/>
              </a:buClr>
              <a:buSzPct val="100000"/>
              <a:buFont typeface="Trebuchet MS"/>
              <a:buNone/>
            </a:pPr>
            <a:r>
              <a:rPr lang="en-US" dirty="0"/>
              <a:t>Fast Detection of Denial Constraint Violations with FACET</a:t>
            </a:r>
            <a:br>
              <a:rPr lang="en-US" dirty="0"/>
            </a:br>
            <a:br>
              <a:rPr lang="en-US" dirty="0"/>
            </a:br>
            <a:endParaRPr dirty="0"/>
          </a:p>
        </p:txBody>
      </p:sp>
      <p:pic>
        <p:nvPicPr>
          <p:cNvPr id="144" name="Google Shape;144;p1"/>
          <p:cNvPicPr preferRelativeResize="0">
            <a:picLocks noGrp="1"/>
          </p:cNvPicPr>
          <p:nvPr>
            <p:ph type="body" idx="1"/>
          </p:nvPr>
        </p:nvPicPr>
        <p:blipFill rotWithShape="1">
          <a:blip r:embed="rId3">
            <a:alphaModFix/>
          </a:blip>
          <a:srcRect/>
          <a:stretch/>
        </p:blipFill>
        <p:spPr>
          <a:xfrm>
            <a:off x="1382965" y="3563628"/>
            <a:ext cx="6691359" cy="525293"/>
          </a:xfrm>
          <a:prstGeom prst="rect">
            <a:avLst/>
          </a:prstGeom>
          <a:noFill/>
          <a:ln w="88900" cap="sq" cmpd="thickThin">
            <a:solidFill>
              <a:srgbClr val="000000"/>
            </a:solidFill>
            <a:prstDash val="solid"/>
            <a:miter lim="800000"/>
            <a:headEnd type="none" w="sm" len="sm"/>
            <a:tailEnd type="none" w="sm" len="sm"/>
          </a:ln>
        </p:spPr>
      </p:pic>
      <p:sp>
        <p:nvSpPr>
          <p:cNvPr id="2" name="TextBox 1">
            <a:extLst>
              <a:ext uri="{FF2B5EF4-FFF2-40B4-BE49-F238E27FC236}">
                <a16:creationId xmlns:a16="http://schemas.microsoft.com/office/drawing/2014/main" id="{203ED258-641E-87D3-0887-047F514DC358}"/>
              </a:ext>
            </a:extLst>
          </p:cNvPr>
          <p:cNvSpPr txBox="1"/>
          <p:nvPr/>
        </p:nvSpPr>
        <p:spPr>
          <a:xfrm>
            <a:off x="102870" y="4688667"/>
            <a:ext cx="9498330" cy="1637371"/>
          </a:xfrm>
          <a:prstGeom prst="rect">
            <a:avLst/>
          </a:prstGeom>
          <a:noFill/>
          <a:ln w="88900" cap="sq" cmpd="thickThin">
            <a:noFill/>
            <a:prstDash val="solid"/>
            <a:miter lim="800000"/>
            <a:headEnd type="none" w="sm" len="sm"/>
            <a:tailEnd type="none" w="sm" len="sm"/>
          </a:ln>
        </p:spPr>
        <p:txBody>
          <a:bodyPr wrap="square" rtlCol="0">
            <a:spAutoFit/>
          </a:bodyPr>
          <a:lstStyle/>
          <a:p>
            <a:pPr marL="5029200" indent="0">
              <a:lnSpc>
                <a:spcPct val="90000"/>
              </a:lnSpc>
              <a:buFont typeface="Noto Sans Symbols"/>
              <a:buNone/>
            </a:pPr>
            <a:r>
              <a:rPr lang="en-US" b="1" dirty="0">
                <a:solidFill>
                  <a:schemeClr val="dk1"/>
                </a:solidFill>
                <a:latin typeface="Calibri" panose="020F0502020204030204" pitchFamily="34" charset="0"/>
                <a:cs typeface="Calibri" panose="020F0502020204030204" pitchFamily="34" charset="0"/>
              </a:rPr>
              <a:t> </a:t>
            </a:r>
          </a:p>
          <a:p>
            <a:pPr marL="0" indent="0" algn="ctr">
              <a:lnSpc>
                <a:spcPct val="90000"/>
              </a:lnSpc>
              <a:buFont typeface="Noto Sans Symbols"/>
              <a:buNone/>
            </a:pPr>
            <a:r>
              <a:rPr lang="en-US" sz="2000" b="1" dirty="0">
                <a:solidFill>
                  <a:schemeClr val="dk1"/>
                </a:solidFill>
                <a:latin typeface="Calibri" panose="020F0502020204030204" pitchFamily="34" charset="0"/>
                <a:cs typeface="Calibri" panose="020F0502020204030204" pitchFamily="34" charset="0"/>
              </a:rPr>
              <a:t>     Presented by</a:t>
            </a:r>
          </a:p>
          <a:p>
            <a:pPr marL="0" indent="0" algn="ctr">
              <a:lnSpc>
                <a:spcPct val="90000"/>
              </a:lnSpc>
              <a:buFont typeface="Noto Sans Symbols"/>
              <a:buNone/>
            </a:pPr>
            <a:endParaRPr lang="en-US" sz="2000" b="1" dirty="0">
              <a:solidFill>
                <a:schemeClr val="dk1"/>
              </a:solidFill>
              <a:latin typeface="Calibri" panose="020F0502020204030204" pitchFamily="34" charset="0"/>
              <a:cs typeface="Calibri" panose="020F0502020204030204" pitchFamily="34" charset="0"/>
            </a:endParaRPr>
          </a:p>
          <a:p>
            <a:pPr marL="0" indent="0" algn="ctr">
              <a:lnSpc>
                <a:spcPct val="90000"/>
              </a:lnSpc>
              <a:buFont typeface="Noto Sans Symbols"/>
              <a:buNone/>
            </a:pPr>
            <a:r>
              <a:rPr lang="en-US" b="1" dirty="0">
                <a:solidFill>
                  <a:schemeClr val="dk1"/>
                </a:solidFill>
                <a:latin typeface="Calibri" panose="020F0502020204030204" pitchFamily="34" charset="0"/>
                <a:cs typeface="Calibri" panose="020F0502020204030204" pitchFamily="34" charset="0"/>
              </a:rPr>
              <a:t>Sagar Shekhargouda Patil (A20501427) 	       Yuvraj Nikam (A20501952)                             Marut Pandya (A20518560)							</a:t>
            </a:r>
          </a:p>
          <a:p>
            <a:pPr marL="0" indent="0" algn="ctr">
              <a:lnSpc>
                <a:spcPct val="90000"/>
              </a:lnSpc>
              <a:buFont typeface="Noto Sans Symbols"/>
              <a:buNone/>
            </a:pPr>
            <a:r>
              <a:rPr lang="en-US" b="1" dirty="0">
                <a:solidFill>
                  <a:srgbClr val="7030A0"/>
                </a:solidFill>
                <a:latin typeface="Calibri" panose="020F0502020204030204" pitchFamily="34" charset="0"/>
                <a:cs typeface="Calibri" panose="020F0502020204030204" pitchFamily="34" charset="0"/>
              </a:rPr>
              <a:t>UNDER GUIDANCE OF DR.BORIS GLAVIC</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8"/>
        <p:cNvGrpSpPr/>
        <p:nvPr/>
      </p:nvGrpSpPr>
      <p:grpSpPr>
        <a:xfrm>
          <a:off x="0" y="0"/>
          <a:ext cx="0" cy="0"/>
          <a:chOff x="0" y="0"/>
          <a:chExt cx="0" cy="0"/>
        </a:xfrm>
      </p:grpSpPr>
      <p:grpSp>
        <p:nvGrpSpPr>
          <p:cNvPr id="289" name="Google Shape;289;p9"/>
          <p:cNvGrpSpPr/>
          <p:nvPr/>
        </p:nvGrpSpPr>
        <p:grpSpPr>
          <a:xfrm>
            <a:off x="0" y="-8467"/>
            <a:ext cx="12192000" cy="6866467"/>
            <a:chOff x="0" y="-8467"/>
            <a:chExt cx="12192000" cy="6866467"/>
          </a:xfrm>
        </p:grpSpPr>
        <p:cxnSp>
          <p:nvCxnSpPr>
            <p:cNvPr id="290" name="Google Shape;290;p9"/>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91" name="Google Shape;291;p9"/>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92" name="Google Shape;292;p9"/>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 name="Google Shape;293;p9"/>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4" name="Google Shape;294;p9"/>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5" name="Google Shape;295;p9"/>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6" name="Google Shape;296;p9"/>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7" name="Google Shape;297;p9"/>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8" name="Google Shape;298;p9"/>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9" name="Google Shape;299;p9"/>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300" name="Google Shape;300;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301" name="Google Shape;301;p9" descr="Formulae written on a blackboard"/>
          <p:cNvPicPr preferRelativeResize="0"/>
          <p:nvPr/>
        </p:nvPicPr>
        <p:blipFill rotWithShape="1">
          <a:blip r:embed="rId3">
            <a:alphaModFix amt="25000"/>
          </a:blip>
          <a:srcRect t="15730"/>
          <a:stretch/>
        </p:blipFill>
        <p:spPr>
          <a:xfrm>
            <a:off x="1" y="10"/>
            <a:ext cx="12191999" cy="6857990"/>
          </a:xfrm>
          <a:prstGeom prst="rect">
            <a:avLst/>
          </a:prstGeom>
          <a:noFill/>
          <a:ln>
            <a:noFill/>
          </a:ln>
        </p:spPr>
      </p:pic>
      <p:grpSp>
        <p:nvGrpSpPr>
          <p:cNvPr id="302" name="Google Shape;302;p9"/>
          <p:cNvGrpSpPr/>
          <p:nvPr/>
        </p:nvGrpSpPr>
        <p:grpSpPr>
          <a:xfrm>
            <a:off x="0" y="518659"/>
            <a:ext cx="12192000" cy="6866467"/>
            <a:chOff x="0" y="-8467"/>
            <a:chExt cx="12192000" cy="6866467"/>
          </a:xfrm>
        </p:grpSpPr>
        <p:cxnSp>
          <p:nvCxnSpPr>
            <p:cNvPr id="303" name="Google Shape;303;p9"/>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304" name="Google Shape;304;p9"/>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305" name="Google Shape;305;p9"/>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6" name="Google Shape;306;p9"/>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7" name="Google Shape;307;p9"/>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8" name="Google Shape;308;p9"/>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9" name="Google Shape;309;p9"/>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10" name="Google Shape;310;p9"/>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11" name="Google Shape;311;p9"/>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12" name="Google Shape;312;p9"/>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313" name="Google Shape;313;p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chemeClr val="accent1"/>
                </a:solidFill>
                <a:latin typeface="Trebuchet MS"/>
                <a:ea typeface="Trebuchet MS"/>
                <a:cs typeface="Trebuchet MS"/>
                <a:sym typeface="Trebuchet MS"/>
              </a:rPr>
              <a:t>Refinement Algorithms (Continued)</a:t>
            </a:r>
            <a:endParaRPr sz="3600" b="0" i="0" u="none" strike="noStrike" cap="none" dirty="0">
              <a:solidFill>
                <a:schemeClr val="accent1"/>
              </a:solidFill>
              <a:latin typeface="Trebuchet MS"/>
              <a:ea typeface="Trebuchet MS"/>
              <a:cs typeface="Trebuchet MS"/>
              <a:sym typeface="Trebuchet MS"/>
            </a:endParaRPr>
          </a:p>
        </p:txBody>
      </p:sp>
      <p:sp>
        <p:nvSpPr>
          <p:cNvPr id="314" name="Google Shape;314;p9"/>
          <p:cNvSpPr txBox="1"/>
          <p:nvPr/>
        </p:nvSpPr>
        <p:spPr>
          <a:xfrm>
            <a:off x="658129" y="1424320"/>
            <a:ext cx="8722936" cy="4760820"/>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1000"/>
              </a:spcBef>
              <a:spcAft>
                <a:spcPts val="0"/>
              </a:spcAft>
              <a:buClr>
                <a:schemeClr val="accent1"/>
              </a:buClr>
              <a:buSzPts val="1600"/>
            </a:pPr>
            <a:r>
              <a:rPr lang="en-US" sz="2000" b="1" dirty="0">
                <a:solidFill>
                  <a:srgbClr val="3F3F3F"/>
                </a:solidFill>
                <a:latin typeface="Trebuchet MS"/>
                <a:ea typeface="Trebuchet MS"/>
                <a:cs typeface="Trebuchet MS"/>
                <a:sym typeface="Trebuchet MS"/>
              </a:rPr>
              <a:t>Equalities:</a:t>
            </a:r>
            <a:endParaRPr sz="2000" b="1" dirty="0">
              <a:solidFill>
                <a:srgbClr val="3F3F3F"/>
              </a:solidFill>
              <a:latin typeface="Trebuchet MS"/>
              <a:ea typeface="Trebuchet MS"/>
              <a:cs typeface="Trebuchet MS"/>
              <a:sym typeface="Trebuchet MS"/>
            </a:endParaRPr>
          </a:p>
          <a:p>
            <a:pPr marL="742950" marR="0" lvl="1" indent="-285750" algn="l" rtl="0">
              <a:lnSpc>
                <a:spcPct val="90000"/>
              </a:lnSpc>
              <a:spcBef>
                <a:spcPts val="1000"/>
              </a:spcBef>
              <a:spcAft>
                <a:spcPts val="0"/>
              </a:spcAft>
              <a:buClr>
                <a:schemeClr val="accent1"/>
              </a:buClr>
              <a:buSzPts val="1600"/>
              <a:buFont typeface="Noto Sans Symbols"/>
              <a:buChar char="►"/>
            </a:pPr>
            <a:r>
              <a:rPr lang="en-US" sz="2000" b="0" i="0" u="none" strike="noStrike" cap="none" dirty="0">
                <a:solidFill>
                  <a:srgbClr val="3F3F3F"/>
                </a:solidFill>
                <a:latin typeface="Trebuchet MS"/>
                <a:ea typeface="Trebuchet MS"/>
                <a:cs typeface="Trebuchet MS"/>
                <a:sym typeface="Trebuchet MS"/>
              </a:rPr>
              <a:t>Definition: Equalities as predicates of the form p: </a:t>
            </a:r>
            <a:r>
              <a:rPr lang="en-US" sz="2000" b="0" i="0" u="none" strike="noStrike" cap="none" dirty="0" err="1">
                <a:solidFill>
                  <a:srgbClr val="3F3F3F"/>
                </a:solidFill>
                <a:latin typeface="Trebuchet MS"/>
                <a:ea typeface="Trebuchet MS"/>
                <a:cs typeface="Trebuchet MS"/>
                <a:sym typeface="Trebuchet MS"/>
              </a:rPr>
              <a:t>t.A</a:t>
            </a:r>
            <a:r>
              <a:rPr lang="en-US" sz="2000" b="0" i="0" u="none" strike="noStrike" cap="none" dirty="0">
                <a:solidFill>
                  <a:srgbClr val="3F3F3F"/>
                </a:solidFill>
                <a:latin typeface="Trebuchet MS"/>
                <a:ea typeface="Trebuchet MS"/>
                <a:cs typeface="Trebuchet MS"/>
                <a:sym typeface="Trebuchet MS"/>
              </a:rPr>
              <a:t> = </a:t>
            </a:r>
            <a:r>
              <a:rPr lang="en-US" sz="2000" b="0" i="0" u="none" strike="noStrike" cap="none" dirty="0" err="1">
                <a:solidFill>
                  <a:srgbClr val="3F3F3F"/>
                </a:solidFill>
                <a:latin typeface="Trebuchet MS"/>
                <a:ea typeface="Trebuchet MS"/>
                <a:cs typeface="Trebuchet MS"/>
                <a:sym typeface="Trebuchet MS"/>
              </a:rPr>
              <a:t>t′.B</a:t>
            </a:r>
            <a:r>
              <a:rPr lang="en-US" sz="2000" b="0" i="0" u="none" strike="noStrike" cap="none" dirty="0">
                <a:solidFill>
                  <a:srgbClr val="3F3F3F"/>
                </a:solidFill>
                <a:latin typeface="Trebuchet MS"/>
                <a:ea typeface="Trebuchet MS"/>
                <a:cs typeface="Trebuchet MS"/>
                <a:sym typeface="Trebuchet MS"/>
              </a:rPr>
              <a:t>.</a:t>
            </a:r>
            <a:endParaRPr dirty="0"/>
          </a:p>
          <a:p>
            <a:pPr marL="742950" marR="0" lvl="1" indent="-285750" algn="l" rtl="0">
              <a:lnSpc>
                <a:spcPct val="90000"/>
              </a:lnSpc>
              <a:spcBef>
                <a:spcPts val="1000"/>
              </a:spcBef>
              <a:spcAft>
                <a:spcPts val="0"/>
              </a:spcAft>
              <a:buClr>
                <a:schemeClr val="accent1"/>
              </a:buClr>
              <a:buSzPts val="1600"/>
              <a:buFont typeface="Noto Sans Symbols"/>
              <a:buChar char="►"/>
            </a:pPr>
            <a:r>
              <a:rPr lang="en-US" sz="2000" b="0" i="0" u="none" strike="noStrike" cap="none" dirty="0">
                <a:solidFill>
                  <a:srgbClr val="3F3F3F"/>
                </a:solidFill>
                <a:latin typeface="Trebuchet MS"/>
                <a:ea typeface="Trebuchet MS"/>
                <a:cs typeface="Trebuchet MS"/>
                <a:sym typeface="Trebuchet MS"/>
              </a:rPr>
              <a:t>Build and Probe Side: Explanation of choosing build and probe sides based on cardinality estimation using </a:t>
            </a:r>
            <a:r>
              <a:rPr lang="en-US" sz="2000" b="0" i="0" u="none" strike="noStrike" cap="none" dirty="0" err="1">
                <a:solidFill>
                  <a:srgbClr val="3F3F3F"/>
                </a:solidFill>
                <a:latin typeface="Trebuchet MS"/>
                <a:ea typeface="Trebuchet MS"/>
                <a:cs typeface="Trebuchet MS"/>
                <a:sym typeface="Trebuchet MS"/>
              </a:rPr>
              <a:t>HyperLogLog</a:t>
            </a:r>
            <a:r>
              <a:rPr lang="en-US" sz="2000" b="0" i="0" u="none" strike="noStrike" cap="none" dirty="0">
                <a:solidFill>
                  <a:srgbClr val="3F3F3F"/>
                </a:solidFill>
                <a:latin typeface="Trebuchet MS"/>
                <a:ea typeface="Trebuchet MS"/>
                <a:cs typeface="Trebuchet MS"/>
                <a:sym typeface="Trebuchet MS"/>
              </a:rPr>
              <a:t> sketches.</a:t>
            </a:r>
            <a:endParaRPr dirty="0"/>
          </a:p>
          <a:p>
            <a:pPr marL="742950" marR="0" lvl="1" indent="-285750" algn="l" rtl="0">
              <a:lnSpc>
                <a:spcPct val="90000"/>
              </a:lnSpc>
              <a:spcBef>
                <a:spcPts val="1000"/>
              </a:spcBef>
              <a:spcAft>
                <a:spcPts val="0"/>
              </a:spcAft>
              <a:buClr>
                <a:schemeClr val="accent1"/>
              </a:buClr>
              <a:buSzPts val="1600"/>
              <a:buFont typeface="Noto Sans Symbols"/>
              <a:buChar char="►"/>
            </a:pPr>
            <a:r>
              <a:rPr lang="en-US" sz="2000" b="0" i="0" u="none" strike="noStrike" cap="none" dirty="0">
                <a:solidFill>
                  <a:srgbClr val="3F3F3F"/>
                </a:solidFill>
                <a:latin typeface="Trebuchet MS"/>
                <a:ea typeface="Trebuchet MS"/>
                <a:cs typeface="Trebuchet MS"/>
                <a:sym typeface="Trebuchet MS"/>
              </a:rPr>
              <a:t>Example: Refinement of the predicate p: </a:t>
            </a:r>
            <a:r>
              <a:rPr lang="en-US" sz="2000" b="0" i="0" u="none" strike="noStrike" cap="none" dirty="0" err="1">
                <a:solidFill>
                  <a:srgbClr val="3F3F3F"/>
                </a:solidFill>
                <a:latin typeface="Trebuchet MS"/>
                <a:ea typeface="Trebuchet MS"/>
                <a:cs typeface="Trebuchet MS"/>
                <a:sym typeface="Trebuchet MS"/>
              </a:rPr>
              <a:t>t.SID</a:t>
            </a:r>
            <a:r>
              <a:rPr lang="en-US" sz="2000" b="0" i="0" u="none" strike="noStrike" cap="none" dirty="0">
                <a:solidFill>
                  <a:srgbClr val="3F3F3F"/>
                </a:solidFill>
                <a:latin typeface="Trebuchet MS"/>
                <a:ea typeface="Trebuchet MS"/>
                <a:cs typeface="Trebuchet MS"/>
                <a:sym typeface="Trebuchet MS"/>
              </a:rPr>
              <a:t> = </a:t>
            </a:r>
            <a:r>
              <a:rPr lang="en-US" sz="2000" b="0" i="0" u="none" strike="noStrike" cap="none" dirty="0" err="1">
                <a:solidFill>
                  <a:srgbClr val="3F3F3F"/>
                </a:solidFill>
                <a:latin typeface="Trebuchet MS"/>
                <a:ea typeface="Trebuchet MS"/>
                <a:cs typeface="Trebuchet MS"/>
                <a:sym typeface="Trebuchet MS"/>
              </a:rPr>
              <a:t>t′.ID</a:t>
            </a:r>
            <a:r>
              <a:rPr lang="en-US" sz="2000" b="0" i="0" u="none" strike="noStrike" cap="none" dirty="0">
                <a:solidFill>
                  <a:srgbClr val="3F3F3F"/>
                </a:solidFill>
                <a:latin typeface="Trebuchet MS"/>
                <a:ea typeface="Trebuchet MS"/>
                <a:cs typeface="Trebuchet MS"/>
                <a:sym typeface="Trebuchet MS"/>
              </a:rPr>
              <a:t>, showcasing hash table entries after the probing phase.</a:t>
            </a:r>
            <a:endParaRPr dirty="0"/>
          </a:p>
          <a:p>
            <a:pPr marL="742950" marR="0" lvl="1" indent="-285750" algn="l" rtl="0">
              <a:lnSpc>
                <a:spcPct val="90000"/>
              </a:lnSpc>
              <a:spcBef>
                <a:spcPts val="1000"/>
              </a:spcBef>
              <a:spcAft>
                <a:spcPts val="0"/>
              </a:spcAft>
              <a:buClr>
                <a:schemeClr val="accent1"/>
              </a:buClr>
              <a:buSzPts val="1600"/>
              <a:buFont typeface="Noto Sans Symbols"/>
              <a:buChar char="►"/>
            </a:pPr>
            <a:r>
              <a:rPr lang="en-US" sz="2000" b="0" i="0" u="none" strike="noStrike" cap="none" dirty="0">
                <a:solidFill>
                  <a:srgbClr val="3F3F3F"/>
                </a:solidFill>
                <a:latin typeface="Trebuchet MS"/>
                <a:ea typeface="Trebuchet MS"/>
                <a:cs typeface="Trebuchet MS"/>
                <a:sym typeface="Trebuchet MS"/>
              </a:rPr>
              <a:t>Optimization: Avoiding scans in reflexive pairs of tids for efficiency.</a:t>
            </a:r>
            <a:endParaRPr dirty="0"/>
          </a:p>
          <a:p>
            <a:pPr marL="1200150" marR="0" lvl="2" indent="-285750" algn="l" rtl="0">
              <a:lnSpc>
                <a:spcPct val="90000"/>
              </a:lnSpc>
              <a:spcBef>
                <a:spcPts val="1000"/>
              </a:spcBef>
              <a:spcAft>
                <a:spcPts val="0"/>
              </a:spcAft>
              <a:buClr>
                <a:schemeClr val="accent1"/>
              </a:buClr>
              <a:buSzPts val="1600"/>
              <a:buFont typeface="Noto Sans Symbols"/>
              <a:buChar char="►"/>
            </a:pPr>
            <a:r>
              <a:rPr lang="en-US" sz="2000" b="0" i="0" u="none" strike="noStrike" cap="none" dirty="0">
                <a:solidFill>
                  <a:srgbClr val="3F3F3F"/>
                </a:solidFill>
                <a:latin typeface="Trebuchet MS"/>
                <a:ea typeface="Trebuchet MS"/>
                <a:cs typeface="Trebuchet MS"/>
                <a:sym typeface="Trebuchet MS"/>
              </a:rPr>
              <a:t>Further Refinement: Explaining optimization strategies for equalities having the same column on both sides.</a:t>
            </a:r>
            <a:endParaRPr dirty="0"/>
          </a:p>
          <a:p>
            <a:pPr marL="1200150" marR="0" lvl="2" indent="-285750" algn="l" rtl="0">
              <a:lnSpc>
                <a:spcPct val="90000"/>
              </a:lnSpc>
              <a:spcBef>
                <a:spcPts val="1000"/>
              </a:spcBef>
              <a:spcAft>
                <a:spcPts val="0"/>
              </a:spcAft>
              <a:buClr>
                <a:schemeClr val="accent1"/>
              </a:buClr>
              <a:buSzPts val="1600"/>
              <a:buFont typeface="Noto Sans Symbols"/>
              <a:buChar char="►"/>
            </a:pPr>
            <a:r>
              <a:rPr lang="en-US" sz="2000" b="0" i="0" u="none" strike="noStrike" cap="none" dirty="0">
                <a:solidFill>
                  <a:srgbClr val="3F3F3F"/>
                </a:solidFill>
                <a:latin typeface="Trebuchet MS"/>
                <a:ea typeface="Trebuchet MS"/>
                <a:cs typeface="Trebuchet MS"/>
                <a:sym typeface="Trebuchet MS"/>
              </a:rPr>
              <a:t>Examples: Demonstrating optimization on sequences of predicates, such as pairs of employees in the same department.</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8"/>
        <p:cNvGrpSpPr/>
        <p:nvPr/>
      </p:nvGrpSpPr>
      <p:grpSpPr>
        <a:xfrm>
          <a:off x="0" y="0"/>
          <a:ext cx="0" cy="0"/>
          <a:chOff x="0" y="0"/>
          <a:chExt cx="0" cy="0"/>
        </a:xfrm>
      </p:grpSpPr>
      <p:grpSp>
        <p:nvGrpSpPr>
          <p:cNvPr id="319" name="Google Shape;319;p10"/>
          <p:cNvGrpSpPr/>
          <p:nvPr/>
        </p:nvGrpSpPr>
        <p:grpSpPr>
          <a:xfrm>
            <a:off x="0" y="-8467"/>
            <a:ext cx="12192000" cy="6866467"/>
            <a:chOff x="0" y="-8467"/>
            <a:chExt cx="12192000" cy="6866467"/>
          </a:xfrm>
        </p:grpSpPr>
        <p:cxnSp>
          <p:nvCxnSpPr>
            <p:cNvPr id="320" name="Google Shape;320;p10"/>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321" name="Google Shape;321;p10"/>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322" name="Google Shape;322;p10"/>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23" name="Google Shape;323;p10"/>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24" name="Google Shape;324;p10"/>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25" name="Google Shape;325;p10"/>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26" name="Google Shape;326;p10"/>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27" name="Google Shape;327;p10"/>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28" name="Google Shape;328;p10"/>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29" name="Google Shape;329;p10"/>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330" name="Google Shape;330;p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331" name="Google Shape;331;p10"/>
          <p:cNvPicPr preferRelativeResize="0"/>
          <p:nvPr/>
        </p:nvPicPr>
        <p:blipFill rotWithShape="1">
          <a:blip r:embed="rId3">
            <a:alphaModFix amt="25000"/>
          </a:blip>
          <a:srcRect t="7614" b="2023"/>
          <a:stretch/>
        </p:blipFill>
        <p:spPr>
          <a:xfrm>
            <a:off x="1" y="10"/>
            <a:ext cx="12191999" cy="6857990"/>
          </a:xfrm>
          <a:prstGeom prst="rect">
            <a:avLst/>
          </a:prstGeom>
          <a:noFill/>
          <a:ln>
            <a:noFill/>
          </a:ln>
        </p:spPr>
      </p:pic>
      <p:grpSp>
        <p:nvGrpSpPr>
          <p:cNvPr id="332" name="Google Shape;332;p10"/>
          <p:cNvGrpSpPr/>
          <p:nvPr/>
        </p:nvGrpSpPr>
        <p:grpSpPr>
          <a:xfrm>
            <a:off x="0" y="-8467"/>
            <a:ext cx="12192000" cy="6866467"/>
            <a:chOff x="0" y="-8467"/>
            <a:chExt cx="12192000" cy="6866467"/>
          </a:xfrm>
        </p:grpSpPr>
        <p:cxnSp>
          <p:nvCxnSpPr>
            <p:cNvPr id="333" name="Google Shape;333;p10"/>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334" name="Google Shape;334;p10"/>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335" name="Google Shape;335;p10"/>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6" name="Google Shape;336;p10"/>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7" name="Google Shape;337;p10"/>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8" name="Google Shape;338;p10"/>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9" name="Google Shape;339;p10"/>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0" name="Google Shape;340;p10"/>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1" name="Google Shape;341;p10"/>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2" name="Google Shape;342;p10"/>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343" name="Google Shape;343;p1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chemeClr val="accent1"/>
                </a:solidFill>
                <a:latin typeface="Trebuchet MS"/>
                <a:ea typeface="Trebuchet MS"/>
                <a:cs typeface="Trebuchet MS"/>
                <a:sym typeface="Trebuchet MS"/>
              </a:rPr>
              <a:t>Refinement Algorithms (Continued)</a:t>
            </a:r>
            <a:endParaRPr sz="3600" b="0" i="0" u="none" strike="noStrike" cap="none" dirty="0">
              <a:solidFill>
                <a:schemeClr val="accent1"/>
              </a:solidFill>
              <a:latin typeface="Trebuchet MS"/>
              <a:ea typeface="Trebuchet MS"/>
              <a:cs typeface="Trebuchet MS"/>
              <a:sym typeface="Trebuchet MS"/>
            </a:endParaRPr>
          </a:p>
        </p:txBody>
      </p:sp>
      <p:sp>
        <p:nvSpPr>
          <p:cNvPr id="344" name="Google Shape;344;p10"/>
          <p:cNvSpPr txBox="1"/>
          <p:nvPr/>
        </p:nvSpPr>
        <p:spPr>
          <a:xfrm>
            <a:off x="697876" y="1182227"/>
            <a:ext cx="8808556" cy="56757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1440"/>
              <a:buFont typeface="Noto Sans Symbols"/>
              <a:buNone/>
            </a:pPr>
            <a:endParaRPr sz="1800" dirty="0">
              <a:solidFill>
                <a:srgbClr val="3F3F3F"/>
              </a:solidFill>
              <a:latin typeface="Trebuchet MS"/>
              <a:ea typeface="Trebuchet MS"/>
              <a:cs typeface="Trebuchet MS"/>
              <a:sym typeface="Trebuchet MS"/>
            </a:endParaRPr>
          </a:p>
          <a:p>
            <a:pPr marR="0" lvl="0" algn="l" rtl="0">
              <a:lnSpc>
                <a:spcPct val="90000"/>
              </a:lnSpc>
              <a:spcBef>
                <a:spcPts val="1000"/>
              </a:spcBef>
              <a:spcAft>
                <a:spcPts val="0"/>
              </a:spcAft>
              <a:buClr>
                <a:schemeClr val="accent1"/>
              </a:buClr>
              <a:buSzPts val="1440"/>
            </a:pPr>
            <a:r>
              <a:rPr lang="en-US" sz="1800" b="1" dirty="0">
                <a:solidFill>
                  <a:srgbClr val="3F3F3F"/>
                </a:solidFill>
                <a:latin typeface="Trebuchet MS"/>
                <a:ea typeface="Trebuchet MS"/>
                <a:cs typeface="Trebuchet MS"/>
                <a:sym typeface="Trebuchet MS"/>
              </a:rPr>
              <a:t>Non-equality</a:t>
            </a:r>
            <a:r>
              <a:rPr lang="en-US" sz="1800" dirty="0">
                <a:solidFill>
                  <a:srgbClr val="3F3F3F"/>
                </a:solidFill>
                <a:latin typeface="Trebuchet MS"/>
                <a:ea typeface="Trebuchet MS"/>
                <a:cs typeface="Trebuchet MS"/>
                <a:sym typeface="Trebuchet MS"/>
              </a:rPr>
              <a:t>:</a:t>
            </a:r>
            <a:endParaRPr sz="1800" b="0" i="0" u="none" strike="noStrike" cap="none" dirty="0">
              <a:solidFill>
                <a:srgbClr val="3F3F3F"/>
              </a:solidFill>
              <a:latin typeface="Trebuchet MS"/>
              <a:ea typeface="Trebuchet MS"/>
              <a:cs typeface="Trebuchet MS"/>
              <a:sym typeface="Trebuchet MS"/>
            </a:endParaRPr>
          </a:p>
          <a:p>
            <a:pPr marL="742950" marR="0" lvl="1"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Definition: Non-equalities as predicates of the form p: </a:t>
            </a:r>
            <a:r>
              <a:rPr lang="en-US" sz="1800" b="0" i="0" u="none" strike="noStrike" cap="none" dirty="0" err="1">
                <a:solidFill>
                  <a:srgbClr val="3F3F3F"/>
                </a:solidFill>
                <a:latin typeface="Trebuchet MS"/>
                <a:ea typeface="Trebuchet MS"/>
                <a:cs typeface="Trebuchet MS"/>
                <a:sym typeface="Trebuchet MS"/>
              </a:rPr>
              <a:t>t.A</a:t>
            </a:r>
            <a:r>
              <a:rPr lang="en-US" sz="1800" b="0" i="0" u="none" strike="noStrike" cap="none" dirty="0">
                <a:solidFill>
                  <a:srgbClr val="3F3F3F"/>
                </a:solidFill>
                <a:latin typeface="Trebuchet MS"/>
                <a:ea typeface="Trebuchet MS"/>
                <a:cs typeface="Trebuchet MS"/>
                <a:sym typeface="Trebuchet MS"/>
              </a:rPr>
              <a:t> ≠ </a:t>
            </a:r>
            <a:r>
              <a:rPr lang="en-US" sz="1800" b="0" i="0" u="none" strike="noStrike" cap="none" dirty="0" err="1">
                <a:solidFill>
                  <a:srgbClr val="3F3F3F"/>
                </a:solidFill>
                <a:latin typeface="Trebuchet MS"/>
                <a:ea typeface="Trebuchet MS"/>
                <a:cs typeface="Trebuchet MS"/>
                <a:sym typeface="Trebuchet MS"/>
              </a:rPr>
              <a:t>t′.B</a:t>
            </a:r>
            <a:r>
              <a:rPr lang="en-US" sz="1800" b="0" i="0" u="none" strike="noStrike" cap="none" dirty="0">
                <a:solidFill>
                  <a:srgbClr val="3F3F3F"/>
                </a:solidFill>
                <a:latin typeface="Trebuchet MS"/>
                <a:ea typeface="Trebuchet MS"/>
                <a:cs typeface="Trebuchet MS"/>
                <a:sym typeface="Trebuchet MS"/>
              </a:rPr>
              <a:t>.</a:t>
            </a:r>
            <a:endParaRPr dirty="0"/>
          </a:p>
          <a:p>
            <a:pPr marL="742950" marR="0" lvl="1"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Approach: Similar to equalities but with a difference in building the output.</a:t>
            </a:r>
            <a:endParaRPr dirty="0"/>
          </a:p>
          <a:p>
            <a:pPr marL="742950" marR="0" lvl="1"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Process: Building a hash table, handling empty and non-empty </a:t>
            </a:r>
            <a:r>
              <a:rPr lang="en-US" sz="1800" b="0" i="0" u="none" strike="noStrike" cap="none" dirty="0" err="1">
                <a:solidFill>
                  <a:srgbClr val="3F3F3F"/>
                </a:solidFill>
                <a:latin typeface="Trebuchet MS"/>
                <a:ea typeface="Trebuchet MS"/>
                <a:cs typeface="Trebuchet MS"/>
                <a:sym typeface="Trebuchet MS"/>
              </a:rPr>
              <a:t>tids'</a:t>
            </a:r>
            <a:r>
              <a:rPr lang="en-US" sz="1800" b="0" i="0" u="none" strike="noStrike" cap="none" dirty="0">
                <a:solidFill>
                  <a:srgbClr val="3F3F3F"/>
                </a:solidFill>
                <a:latin typeface="Trebuchet MS"/>
                <a:ea typeface="Trebuchet MS"/>
                <a:cs typeface="Trebuchet MS"/>
                <a:sym typeface="Trebuchet MS"/>
              </a:rPr>
              <a:t> cases.</a:t>
            </a:r>
            <a:endParaRPr dirty="0"/>
          </a:p>
          <a:p>
            <a:pPr marL="742950" marR="0" lvl="1"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Handling cases where </a:t>
            </a:r>
            <a:r>
              <a:rPr lang="en-US" sz="1800" b="0" i="0" u="none" strike="noStrike" cap="none" dirty="0" err="1">
                <a:solidFill>
                  <a:srgbClr val="3F3F3F"/>
                </a:solidFill>
                <a:latin typeface="Trebuchet MS"/>
                <a:ea typeface="Trebuchet MS"/>
                <a:cs typeface="Trebuchet MS"/>
                <a:sym typeface="Trebuchet MS"/>
              </a:rPr>
              <a:t>tids'</a:t>
            </a:r>
            <a:r>
              <a:rPr lang="en-US" sz="1800" b="0" i="0" u="none" strike="noStrike" cap="none" dirty="0">
                <a:solidFill>
                  <a:srgbClr val="3F3F3F"/>
                </a:solidFill>
                <a:latin typeface="Trebuchet MS"/>
                <a:ea typeface="Trebuchet MS"/>
                <a:cs typeface="Trebuchet MS"/>
                <a:sym typeface="Trebuchet MS"/>
              </a:rPr>
              <a:t> is non-empty, involving set differences.</a:t>
            </a:r>
            <a:endParaRPr dirty="0"/>
          </a:p>
          <a:p>
            <a:pPr marL="742950" marR="0" lvl="1"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Hybrid TIDs in Action.</a:t>
            </a:r>
            <a:endParaRPr dirty="0"/>
          </a:p>
          <a:p>
            <a:pPr marL="1200150" marR="0" lvl="2"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Leveraging functional dependencies for refinement optimizations.</a:t>
            </a:r>
            <a:endParaRPr dirty="0"/>
          </a:p>
          <a:p>
            <a:pPr marL="1200150" marR="0" lvl="2"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Example DC 𝜑 : ¬(</a:t>
            </a:r>
            <a:r>
              <a:rPr lang="en-US" sz="1800" b="0" i="0" u="none" strike="noStrike" cap="none" dirty="0" err="1">
                <a:solidFill>
                  <a:srgbClr val="3F3F3F"/>
                </a:solidFill>
                <a:latin typeface="Trebuchet MS"/>
                <a:ea typeface="Trebuchet MS"/>
                <a:cs typeface="Trebuchet MS"/>
                <a:sym typeface="Trebuchet MS"/>
              </a:rPr>
              <a:t>t.StartDate</a:t>
            </a:r>
            <a:r>
              <a:rPr lang="en-US" sz="1800" b="0" i="0" u="none" strike="noStrike" cap="none" dirty="0">
                <a:solidFill>
                  <a:srgbClr val="3F3F3F"/>
                </a:solidFill>
                <a:latin typeface="Trebuchet MS"/>
                <a:ea typeface="Trebuchet MS"/>
                <a:cs typeface="Trebuchet MS"/>
                <a:sym typeface="Trebuchet MS"/>
              </a:rPr>
              <a:t> = </a:t>
            </a:r>
            <a:r>
              <a:rPr lang="en-US" sz="1800" b="0" i="0" u="none" strike="noStrike" cap="none" dirty="0" err="1">
                <a:solidFill>
                  <a:srgbClr val="3F3F3F"/>
                </a:solidFill>
                <a:latin typeface="Trebuchet MS"/>
                <a:ea typeface="Trebuchet MS"/>
                <a:cs typeface="Trebuchet MS"/>
                <a:sym typeface="Trebuchet MS"/>
              </a:rPr>
              <a:t>t′.StartDate</a:t>
            </a:r>
            <a:r>
              <a:rPr lang="en-US" sz="1800" b="0" i="0" u="none" strike="noStrike" cap="none" dirty="0">
                <a:solidFill>
                  <a:srgbClr val="3F3F3F"/>
                </a:solidFill>
                <a:latin typeface="Trebuchet MS"/>
                <a:ea typeface="Trebuchet MS"/>
                <a:cs typeface="Trebuchet MS"/>
                <a:sym typeface="Trebuchet MS"/>
              </a:rPr>
              <a:t> ∧ </a:t>
            </a:r>
            <a:r>
              <a:rPr lang="en-US" sz="1800" b="0" i="0" u="none" strike="noStrike" cap="none" dirty="0" err="1">
                <a:solidFill>
                  <a:srgbClr val="3F3F3F"/>
                </a:solidFill>
                <a:latin typeface="Trebuchet MS"/>
                <a:ea typeface="Trebuchet MS"/>
                <a:cs typeface="Trebuchet MS"/>
                <a:sym typeface="Trebuchet MS"/>
              </a:rPr>
              <a:t>t.Salary</a:t>
            </a:r>
            <a:r>
              <a:rPr lang="en-US" sz="1800" b="0" i="0" u="none" strike="noStrike" cap="none" dirty="0">
                <a:solidFill>
                  <a:srgbClr val="3F3F3F"/>
                </a:solidFill>
                <a:latin typeface="Trebuchet MS"/>
                <a:ea typeface="Trebuchet MS"/>
                <a:cs typeface="Trebuchet MS"/>
                <a:sym typeface="Trebuchet MS"/>
              </a:rPr>
              <a:t> ≠ </a:t>
            </a:r>
            <a:r>
              <a:rPr lang="en-US" sz="1800" b="0" i="0" u="none" strike="noStrike" cap="none" dirty="0" err="1">
                <a:solidFill>
                  <a:srgbClr val="3F3F3F"/>
                </a:solidFill>
                <a:latin typeface="Trebuchet MS"/>
                <a:ea typeface="Trebuchet MS"/>
                <a:cs typeface="Trebuchet MS"/>
                <a:sym typeface="Trebuchet MS"/>
              </a:rPr>
              <a:t>t′.Salary</a:t>
            </a:r>
            <a:r>
              <a:rPr lang="en-US" sz="1800" b="0" i="0" u="none" strike="noStrike" cap="none" dirty="0">
                <a:solidFill>
                  <a:srgbClr val="3F3F3F"/>
                </a:solidFill>
                <a:latin typeface="Trebuchet MS"/>
                <a:ea typeface="Trebuchet MS"/>
                <a:cs typeface="Trebuchet MS"/>
                <a:sym typeface="Trebuchet MS"/>
              </a:rPr>
              <a:t>):</a:t>
            </a:r>
            <a:endParaRPr dirty="0"/>
          </a:p>
          <a:p>
            <a:pPr marL="1200150" marR="0" lvl="2"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StartDate → Salary in functional dependency notation.</a:t>
            </a:r>
            <a:endParaRPr dirty="0"/>
          </a:p>
          <a:p>
            <a:pPr marL="1200150" marR="0" lvl="2"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Refinement of Equality on StartDate.</a:t>
            </a:r>
            <a:endParaRPr dirty="0"/>
          </a:p>
          <a:p>
            <a:pPr marL="1200150" marR="0" lvl="2"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Refinement of Non-equality on Salary.</a:t>
            </a:r>
            <a:endParaRPr dirty="0"/>
          </a:p>
          <a:p>
            <a:pPr marL="1200150" marR="0" lvl="2"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Building output.</a:t>
            </a:r>
            <a:endParaRPr sz="1800" b="0" i="0" u="none" strike="noStrike" cap="none" dirty="0">
              <a:solidFill>
                <a:srgbClr val="3F3F3F"/>
              </a:solidFill>
              <a:latin typeface="Trebuchet MS"/>
              <a:ea typeface="Trebuchet MS"/>
              <a:cs typeface="Trebuchet MS"/>
              <a:sym typeface="Trebuchet MS"/>
            </a:endParaRPr>
          </a:p>
          <a:p>
            <a:pPr marL="1200150" marR="0" lvl="2" indent="-194310" algn="l" rtl="0">
              <a:lnSpc>
                <a:spcPct val="90000"/>
              </a:lnSpc>
              <a:spcBef>
                <a:spcPts val="1000"/>
              </a:spcBef>
              <a:spcAft>
                <a:spcPts val="0"/>
              </a:spcAft>
              <a:buClr>
                <a:schemeClr val="accent1"/>
              </a:buClr>
              <a:buSzPts val="1440"/>
              <a:buFont typeface="Noto Sans Symbols"/>
              <a:buNone/>
            </a:pPr>
            <a:endParaRPr sz="1800" b="0" i="0" u="none" strike="noStrike" cap="none" dirty="0">
              <a:solidFill>
                <a:srgbClr val="3F3F3F"/>
              </a:solidFill>
              <a:latin typeface="Trebuchet MS"/>
              <a:ea typeface="Trebuchet MS"/>
              <a:cs typeface="Trebuchet MS"/>
              <a:sym typeface="Trebuchet MS"/>
            </a:endParaRPr>
          </a:p>
          <a:p>
            <a:pPr marL="457200" marR="0" lvl="1" indent="0" algn="l" rtl="0">
              <a:lnSpc>
                <a:spcPct val="90000"/>
              </a:lnSpc>
              <a:spcBef>
                <a:spcPts val="1000"/>
              </a:spcBef>
              <a:spcAft>
                <a:spcPts val="0"/>
              </a:spcAft>
              <a:buClr>
                <a:schemeClr val="accent1"/>
              </a:buClr>
              <a:buSzPts val="1440"/>
              <a:buFont typeface="Noto Sans Symbols"/>
              <a:buNone/>
            </a:pPr>
            <a:endParaRPr sz="1800" b="0" i="0" u="none" strike="noStrike" cap="none" dirty="0">
              <a:solidFill>
                <a:srgbClr val="3F3F3F"/>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8"/>
        <p:cNvGrpSpPr/>
        <p:nvPr/>
      </p:nvGrpSpPr>
      <p:grpSpPr>
        <a:xfrm>
          <a:off x="0" y="0"/>
          <a:ext cx="0" cy="0"/>
          <a:chOff x="0" y="0"/>
          <a:chExt cx="0" cy="0"/>
        </a:xfrm>
      </p:grpSpPr>
      <p:grpSp>
        <p:nvGrpSpPr>
          <p:cNvPr id="349" name="Google Shape;349;p11"/>
          <p:cNvGrpSpPr/>
          <p:nvPr/>
        </p:nvGrpSpPr>
        <p:grpSpPr>
          <a:xfrm>
            <a:off x="0" y="-8467"/>
            <a:ext cx="12192000" cy="6866467"/>
            <a:chOff x="0" y="-8467"/>
            <a:chExt cx="12192000" cy="6866467"/>
          </a:xfrm>
        </p:grpSpPr>
        <p:cxnSp>
          <p:nvCxnSpPr>
            <p:cNvPr id="350" name="Google Shape;350;p11"/>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351" name="Google Shape;351;p11"/>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352" name="Google Shape;352;p1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3" name="Google Shape;353;p1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4" name="Google Shape;354;p11"/>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5" name="Google Shape;355;p1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6" name="Google Shape;356;p1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7" name="Google Shape;357;p1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8" name="Google Shape;358;p11"/>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9" name="Google Shape;359;p11"/>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360" name="Google Shape;360;p1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1" name="Google Shape;361;p11"/>
          <p:cNvSpPr txBox="1">
            <a:spLocks noGrp="1"/>
          </p:cNvSpPr>
          <p:nvPr>
            <p:ph type="title"/>
          </p:nvPr>
        </p:nvSpPr>
        <p:spPr>
          <a:xfrm>
            <a:off x="1333502" y="609600"/>
            <a:ext cx="8596668" cy="13208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chemeClr val="accent1"/>
                </a:solidFill>
                <a:latin typeface="Trebuchet MS"/>
                <a:ea typeface="Trebuchet MS"/>
                <a:cs typeface="Trebuchet MS"/>
                <a:sym typeface="Trebuchet MS"/>
              </a:rPr>
              <a:t>Refinement Algorithms (Continued)</a:t>
            </a:r>
            <a:endParaRPr sz="3600" b="0" i="0" u="none" strike="noStrike" cap="none" dirty="0">
              <a:solidFill>
                <a:schemeClr val="accent1"/>
              </a:solidFill>
              <a:latin typeface="Trebuchet MS"/>
              <a:ea typeface="Trebuchet MS"/>
              <a:cs typeface="Trebuchet MS"/>
              <a:sym typeface="Trebuchet MS"/>
            </a:endParaRPr>
          </a:p>
        </p:txBody>
      </p:sp>
      <p:sp>
        <p:nvSpPr>
          <p:cNvPr id="362" name="Google Shape;362;p11"/>
          <p:cNvSpPr/>
          <p:nvPr/>
        </p:nvSpPr>
        <p:spPr>
          <a:xfrm rot="10800000" flipH="1">
            <a:off x="0" y="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3" name="Google Shape;363;p11"/>
          <p:cNvSpPr/>
          <p:nvPr/>
        </p:nvSpPr>
        <p:spPr>
          <a:xfrm>
            <a:off x="7738534" y="3818467"/>
            <a:ext cx="4450292" cy="3039533"/>
          </a:xfrm>
          <a:prstGeom prst="triangle">
            <a:avLst>
              <a:gd name="adj" fmla="val 100000"/>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364" name="Google Shape;364;p11"/>
          <p:cNvCxnSpPr/>
          <p:nvPr/>
        </p:nvCxnSpPr>
        <p:spPr>
          <a:xfrm>
            <a:off x="10134600" y="0"/>
            <a:ext cx="1727200" cy="6858000"/>
          </a:xfrm>
          <a:prstGeom prst="straightConnector1">
            <a:avLst/>
          </a:prstGeom>
          <a:noFill/>
          <a:ln w="15875" cap="sq" cmpd="sng">
            <a:solidFill>
              <a:schemeClr val="accent2"/>
            </a:solidFill>
            <a:prstDash val="solid"/>
            <a:bevel/>
            <a:headEnd type="none" w="sm" len="sm"/>
            <a:tailEnd type="none" w="sm" len="sm"/>
          </a:ln>
        </p:spPr>
      </p:cxnSp>
      <p:cxnSp>
        <p:nvCxnSpPr>
          <p:cNvPr id="365" name="Google Shape;365;p11"/>
          <p:cNvCxnSpPr/>
          <p:nvPr/>
        </p:nvCxnSpPr>
        <p:spPr>
          <a:xfrm flipH="1">
            <a:off x="7425267" y="3681413"/>
            <a:ext cx="4763558" cy="3176587"/>
          </a:xfrm>
          <a:prstGeom prst="straightConnector1">
            <a:avLst/>
          </a:prstGeom>
          <a:noFill/>
          <a:ln w="15875" cap="flat" cmpd="sng">
            <a:solidFill>
              <a:schemeClr val="accent1"/>
            </a:solidFill>
            <a:prstDash val="solid"/>
            <a:round/>
            <a:headEnd type="none" w="sm" len="sm"/>
            <a:tailEnd type="none" w="sm" len="sm"/>
          </a:ln>
        </p:spPr>
      </p:cxnSp>
      <p:sp>
        <p:nvSpPr>
          <p:cNvPr id="366" name="Google Shape;366;p11"/>
          <p:cNvSpPr txBox="1"/>
          <p:nvPr/>
        </p:nvSpPr>
        <p:spPr>
          <a:xfrm>
            <a:off x="168520" y="1270000"/>
            <a:ext cx="9169343" cy="6134230"/>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1000"/>
              </a:spcBef>
              <a:spcAft>
                <a:spcPts val="0"/>
              </a:spcAft>
              <a:buClr>
                <a:schemeClr val="accent1"/>
              </a:buClr>
              <a:buSzPts val="1440"/>
            </a:pPr>
            <a:r>
              <a:rPr lang="en-US" sz="1800" b="1" dirty="0">
                <a:solidFill>
                  <a:srgbClr val="3F3F3F"/>
                </a:solidFill>
                <a:latin typeface="Trebuchet MS"/>
                <a:ea typeface="Trebuchet MS"/>
                <a:cs typeface="Trebuchet MS"/>
                <a:sym typeface="Trebuchet MS"/>
              </a:rPr>
              <a:t>In-equalities</a:t>
            </a:r>
            <a:r>
              <a:rPr lang="en-US" sz="1800" dirty="0">
                <a:solidFill>
                  <a:srgbClr val="3F3F3F"/>
                </a:solidFill>
                <a:latin typeface="Trebuchet MS"/>
                <a:ea typeface="Trebuchet MS"/>
                <a:cs typeface="Trebuchet MS"/>
                <a:sym typeface="Trebuchet MS"/>
              </a:rPr>
              <a:t>:</a:t>
            </a:r>
            <a:endParaRPr dirty="0"/>
          </a:p>
          <a:p>
            <a:pPr marL="742950" marR="0" lvl="1"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Definition : predicates of the form p: </a:t>
            </a:r>
            <a:r>
              <a:rPr lang="en-US" sz="1800" b="0" i="0" u="none" strike="noStrike" cap="none" dirty="0" err="1">
                <a:solidFill>
                  <a:srgbClr val="3F3F3F"/>
                </a:solidFill>
                <a:latin typeface="Trebuchet MS"/>
                <a:ea typeface="Trebuchet MS"/>
                <a:cs typeface="Trebuchet MS"/>
                <a:sym typeface="Trebuchet MS"/>
              </a:rPr>
              <a:t>t.A</a:t>
            </a:r>
            <a:r>
              <a:rPr lang="en-US" sz="1800" b="0" i="0" u="none" strike="noStrike" cap="none" dirty="0">
                <a:solidFill>
                  <a:srgbClr val="3F3F3F"/>
                </a:solidFill>
                <a:latin typeface="Trebuchet MS"/>
                <a:ea typeface="Trebuchet MS"/>
                <a:cs typeface="Trebuchet MS"/>
                <a:sym typeface="Trebuchet MS"/>
              </a:rPr>
              <a:t> o </a:t>
            </a:r>
            <a:r>
              <a:rPr lang="en-US" sz="1800" b="0" i="0" u="none" strike="noStrike" cap="none" dirty="0" err="1">
                <a:solidFill>
                  <a:srgbClr val="3F3F3F"/>
                </a:solidFill>
                <a:latin typeface="Trebuchet MS"/>
                <a:ea typeface="Trebuchet MS"/>
                <a:cs typeface="Trebuchet MS"/>
                <a:sym typeface="Trebuchet MS"/>
              </a:rPr>
              <a:t>t′.B</a:t>
            </a:r>
            <a:r>
              <a:rPr lang="en-US" sz="1800" b="0" i="0" u="none" strike="noStrike" cap="none" dirty="0">
                <a:solidFill>
                  <a:srgbClr val="3F3F3F"/>
                </a:solidFill>
                <a:latin typeface="Trebuchet MS"/>
                <a:ea typeface="Trebuchet MS"/>
                <a:cs typeface="Trebuchet MS"/>
                <a:sym typeface="Trebuchet MS"/>
              </a:rPr>
              <a:t>, where operator o ∈ {&lt;, ≤, &gt;, ≥}. </a:t>
            </a:r>
            <a:endParaRPr sz="1800" b="0" i="0" u="none" strike="noStrike" cap="none" dirty="0">
              <a:solidFill>
                <a:srgbClr val="3F3F3F"/>
              </a:solidFill>
              <a:latin typeface="Trebuchet MS"/>
              <a:ea typeface="Trebuchet MS"/>
              <a:cs typeface="Trebuchet MS"/>
              <a:sym typeface="Trebuchet MS"/>
            </a:endParaRPr>
          </a:p>
          <a:p>
            <a:pPr marL="742950" marR="0" lvl="1" indent="-285750" algn="l" rtl="0">
              <a:lnSpc>
                <a:spcPct val="90000"/>
              </a:lnSpc>
              <a:spcBef>
                <a:spcPts val="1000"/>
              </a:spcBef>
              <a:spcAft>
                <a:spcPts val="0"/>
              </a:spcAft>
              <a:buClr>
                <a:schemeClr val="accent1"/>
              </a:buClr>
              <a:buSzPts val="1440"/>
              <a:buFont typeface="Noto Sans Symbols"/>
              <a:buChar char="►"/>
            </a:pPr>
            <a:r>
              <a:rPr lang="en-US" sz="1800" b="1" i="0" u="none" strike="noStrike" cap="none" dirty="0" err="1">
                <a:solidFill>
                  <a:srgbClr val="3F3F3F"/>
                </a:solidFill>
                <a:latin typeface="Trebuchet MS"/>
                <a:ea typeface="Trebuchet MS"/>
                <a:cs typeface="Trebuchet MS"/>
                <a:sym typeface="Trebuchet MS"/>
              </a:rPr>
              <a:t>IEJoin</a:t>
            </a:r>
            <a:r>
              <a:rPr lang="en-US" sz="1800" b="1" i="0" u="none" strike="noStrike" cap="none" dirty="0">
                <a:solidFill>
                  <a:srgbClr val="3F3F3F"/>
                </a:solidFill>
                <a:latin typeface="Trebuchet MS"/>
                <a:ea typeface="Trebuchet MS"/>
                <a:cs typeface="Trebuchet MS"/>
                <a:sym typeface="Trebuchet MS"/>
              </a:rPr>
              <a:t> Algorithm</a:t>
            </a:r>
          </a:p>
          <a:p>
            <a:pPr marL="1200150" marR="0" lvl="2" indent="-285750" algn="l" rtl="0">
              <a:lnSpc>
                <a:spcPct val="90000"/>
              </a:lnSpc>
              <a:spcBef>
                <a:spcPts val="1000"/>
              </a:spcBef>
              <a:spcAft>
                <a:spcPts val="0"/>
              </a:spcAft>
              <a:buClr>
                <a:schemeClr val="accent1"/>
              </a:buClr>
              <a:buSzPts val="1440"/>
              <a:buFont typeface="Courier New" panose="02070309020205020404" pitchFamily="49" charset="0"/>
              <a:buChar char="o"/>
            </a:pPr>
            <a:r>
              <a:rPr lang="en-US" sz="1800" dirty="0">
                <a:solidFill>
                  <a:srgbClr val="3F3F3F"/>
                </a:solidFill>
                <a:latin typeface="Trebuchet MS"/>
                <a:sym typeface="Trebuchet MS"/>
              </a:rPr>
              <a:t>Overview of the </a:t>
            </a:r>
            <a:r>
              <a:rPr lang="en-US" sz="1800" dirty="0" err="1">
                <a:solidFill>
                  <a:srgbClr val="3F3F3F"/>
                </a:solidFill>
                <a:latin typeface="Trebuchet MS"/>
                <a:sym typeface="Trebuchet MS"/>
              </a:rPr>
              <a:t>IEJoin</a:t>
            </a:r>
            <a:r>
              <a:rPr lang="en-US" sz="1800" dirty="0">
                <a:solidFill>
                  <a:srgbClr val="3F3F3F"/>
                </a:solidFill>
                <a:latin typeface="Trebuchet MS"/>
                <a:sym typeface="Trebuchet MS"/>
              </a:rPr>
              <a:t> algorithm for processing two inequalities.</a:t>
            </a:r>
            <a:endParaRPr lang="en-US" sz="1800" dirty="0">
              <a:solidFill>
                <a:srgbClr val="3F3F3F"/>
              </a:solidFill>
              <a:latin typeface="Trebuchet MS"/>
            </a:endParaRPr>
          </a:p>
          <a:p>
            <a:pPr marL="1200150" marR="0" lvl="2" indent="-285750" algn="l" rtl="0">
              <a:lnSpc>
                <a:spcPct val="90000"/>
              </a:lnSpc>
              <a:spcBef>
                <a:spcPts val="1000"/>
              </a:spcBef>
              <a:spcAft>
                <a:spcPts val="0"/>
              </a:spcAft>
              <a:buClr>
                <a:schemeClr val="accent1"/>
              </a:buClr>
              <a:buSzPts val="1440"/>
              <a:buFont typeface="Courier New" panose="02070309020205020404" pitchFamily="49" charset="0"/>
              <a:buChar char="o"/>
            </a:pPr>
            <a:r>
              <a:rPr lang="en-US" sz="1800" dirty="0">
                <a:solidFill>
                  <a:srgbClr val="3F3F3F"/>
                </a:solidFill>
                <a:latin typeface="Trebuchet MS"/>
                <a:sym typeface="Trebuchet MS"/>
              </a:rPr>
              <a:t>Sorting phase, permutation arrays, offset arrays, and bitmap marking.</a:t>
            </a:r>
            <a:endParaRPr lang="en-US" sz="1800" dirty="0">
              <a:solidFill>
                <a:srgbClr val="3F3F3F"/>
              </a:solidFill>
              <a:latin typeface="Trebuchet MS"/>
            </a:endParaRPr>
          </a:p>
          <a:p>
            <a:pPr marL="742950" marR="0" lvl="1" indent="-285750" algn="l" rtl="0">
              <a:lnSpc>
                <a:spcPct val="90000"/>
              </a:lnSpc>
              <a:spcBef>
                <a:spcPts val="1000"/>
              </a:spcBef>
              <a:spcAft>
                <a:spcPts val="0"/>
              </a:spcAft>
              <a:buClr>
                <a:schemeClr val="accent1"/>
              </a:buClr>
              <a:buSzPts val="1440"/>
              <a:buFont typeface="Noto Sans Symbols"/>
              <a:buChar char="►"/>
            </a:pPr>
            <a:r>
              <a:rPr lang="en-US" sz="1800" b="1" i="0" u="none" strike="noStrike" cap="none" dirty="0">
                <a:solidFill>
                  <a:srgbClr val="3F3F3F"/>
                </a:solidFill>
                <a:latin typeface="Trebuchet MS"/>
                <a:ea typeface="Trebuchet MS"/>
                <a:cs typeface="Trebuchet MS"/>
                <a:sym typeface="Trebuchet MS"/>
              </a:rPr>
              <a:t>Hash-Sort-Merge (HSM) Algorithm</a:t>
            </a:r>
          </a:p>
          <a:p>
            <a:pPr marL="1200150" marR="0" lvl="2" indent="-285750" algn="l" rtl="0">
              <a:lnSpc>
                <a:spcPct val="90000"/>
              </a:lnSpc>
              <a:spcBef>
                <a:spcPts val="1000"/>
              </a:spcBef>
              <a:spcAft>
                <a:spcPts val="0"/>
              </a:spcAft>
              <a:buClr>
                <a:schemeClr val="accent1"/>
              </a:buClr>
              <a:buSzPts val="1440"/>
              <a:buFont typeface="Courier New" panose="02070309020205020404" pitchFamily="49" charset="0"/>
              <a:buChar char="o"/>
            </a:pPr>
            <a:r>
              <a:rPr lang="en-US" sz="1800" dirty="0">
                <a:solidFill>
                  <a:srgbClr val="3F3F3F"/>
                </a:solidFill>
                <a:latin typeface="Trebuchet MS"/>
                <a:ea typeface="Trebuchet MS"/>
                <a:cs typeface="Trebuchet MS"/>
                <a:sym typeface="Trebuchet MS"/>
              </a:rPr>
              <a:t>S</a:t>
            </a:r>
            <a:r>
              <a:rPr lang="en-US" sz="1800" dirty="0">
                <a:solidFill>
                  <a:srgbClr val="3F3F3F"/>
                </a:solidFill>
                <a:latin typeface="Trebuchet MS"/>
              </a:rPr>
              <a:t>ort-merge approach, building hash tables, and interleaved linear scans.</a:t>
            </a:r>
          </a:p>
          <a:p>
            <a:pPr marL="1200150" marR="0" lvl="2" indent="-285750" algn="l" rtl="0">
              <a:lnSpc>
                <a:spcPct val="90000"/>
              </a:lnSpc>
              <a:spcBef>
                <a:spcPts val="1000"/>
              </a:spcBef>
              <a:spcAft>
                <a:spcPts val="0"/>
              </a:spcAft>
              <a:buClr>
                <a:schemeClr val="accent1"/>
              </a:buClr>
              <a:buSzPts val="1440"/>
              <a:buFont typeface="Courier New" panose="02070309020205020404" pitchFamily="49" charset="0"/>
              <a:buChar char="o"/>
            </a:pPr>
            <a:r>
              <a:rPr lang="en-US" sz="1800" dirty="0">
                <a:solidFill>
                  <a:srgbClr val="3F3F3F"/>
                </a:solidFill>
                <a:latin typeface="Trebuchet MS"/>
              </a:rPr>
              <a:t>Incremental output building, logical union operations, and denser </a:t>
            </a:r>
            <a:r>
              <a:rPr lang="en-US" sz="1800" dirty="0" err="1">
                <a:solidFill>
                  <a:srgbClr val="3F3F3F"/>
                </a:solidFill>
                <a:latin typeface="Trebuchet MS"/>
              </a:rPr>
              <a:t>tids</a:t>
            </a:r>
            <a:r>
              <a:rPr lang="en-US" sz="1800" dirty="0">
                <a:solidFill>
                  <a:srgbClr val="3F3F3F"/>
                </a:solidFill>
                <a:latin typeface="Trebuchet MS"/>
              </a:rPr>
              <a:t>.</a:t>
            </a:r>
            <a:endParaRPr lang="en-US" sz="1800" dirty="0"/>
          </a:p>
          <a:p>
            <a:pPr marL="742950" lvl="1" indent="-285750">
              <a:lnSpc>
                <a:spcPct val="90000"/>
              </a:lnSpc>
              <a:spcBef>
                <a:spcPts val="1000"/>
              </a:spcBef>
              <a:buClr>
                <a:schemeClr val="accent1"/>
              </a:buClr>
              <a:buSzPts val="1440"/>
              <a:buFont typeface="Noto Sans Symbols"/>
              <a:buChar char="►"/>
            </a:pPr>
            <a:r>
              <a:rPr lang="en-US" sz="1800" b="1" i="0" u="none" strike="noStrike" cap="none" dirty="0">
                <a:solidFill>
                  <a:srgbClr val="3F3F3F"/>
                </a:solidFill>
                <a:latin typeface="Trebuchet MS"/>
                <a:ea typeface="Trebuchet MS"/>
                <a:cs typeface="Trebuchet MS"/>
                <a:sym typeface="Trebuchet MS"/>
              </a:rPr>
              <a:t>Binning Hash-Sort-Merge (BHSM) Algorithm</a:t>
            </a:r>
          </a:p>
          <a:p>
            <a:pPr marL="1200150" lvl="2" indent="-285750">
              <a:lnSpc>
                <a:spcPct val="90000"/>
              </a:lnSpc>
              <a:spcBef>
                <a:spcPts val="1000"/>
              </a:spcBef>
              <a:buClr>
                <a:schemeClr val="accent1"/>
              </a:buClr>
              <a:buSzPts val="1440"/>
              <a:buFont typeface="Courier New" panose="02070309020205020404" pitchFamily="49" charset="0"/>
              <a:buChar char="o"/>
            </a:pPr>
            <a:r>
              <a:rPr lang="en-US" sz="1800" dirty="0">
                <a:effectLst/>
                <a:latin typeface="TrebuchetMS" panose="020B0703020202090204" pitchFamily="34" charset="0"/>
              </a:rPr>
              <a:t>Introduction of Novel BHSM.</a:t>
            </a:r>
          </a:p>
          <a:p>
            <a:pPr marL="1200150" lvl="2" indent="-285750">
              <a:lnSpc>
                <a:spcPct val="90000"/>
              </a:lnSpc>
              <a:spcBef>
                <a:spcPts val="1000"/>
              </a:spcBef>
              <a:buClr>
                <a:schemeClr val="accent1"/>
              </a:buClr>
              <a:buSzPts val="1440"/>
              <a:buFont typeface="Courier New" panose="02070309020205020404" pitchFamily="49" charset="0"/>
              <a:buChar char="o"/>
            </a:pPr>
            <a:r>
              <a:rPr lang="en-US" sz="1800" dirty="0">
                <a:effectLst/>
                <a:latin typeface="TrebuchetMS" panose="020B0703020202090204" pitchFamily="34" charset="0"/>
              </a:rPr>
              <a:t>Extending HSM with binning technique for column value ranges.</a:t>
            </a:r>
            <a:endParaRPr lang="en-US" sz="1800" b="1" i="0" u="none" strike="noStrike" cap="none" dirty="0">
              <a:solidFill>
                <a:srgbClr val="3F3F3F"/>
              </a:solidFill>
              <a:latin typeface="Trebuchet MS"/>
              <a:ea typeface="Trebuchet MS"/>
              <a:cs typeface="Trebuchet MS"/>
              <a:sym typeface="Trebuchet MS"/>
            </a:endParaRPr>
          </a:p>
          <a:p>
            <a:pPr marL="742950" lvl="1" indent="-285750">
              <a:lnSpc>
                <a:spcPct val="90000"/>
              </a:lnSpc>
              <a:spcBef>
                <a:spcPts val="1000"/>
              </a:spcBef>
              <a:buClr>
                <a:schemeClr val="accent1"/>
              </a:buClr>
              <a:buSzPts val="1440"/>
              <a:buFont typeface="Noto Sans Symbols"/>
              <a:buChar char="►"/>
            </a:pPr>
            <a:r>
              <a:rPr lang="en-US" sz="1800" b="1" i="0" u="none" strike="noStrike" cap="none" dirty="0">
                <a:solidFill>
                  <a:srgbClr val="3F3F3F"/>
                </a:solidFill>
                <a:latin typeface="Trebuchet MS"/>
                <a:ea typeface="Trebuchet MS"/>
                <a:cs typeface="Trebuchet MS"/>
                <a:sym typeface="Trebuchet MS"/>
              </a:rPr>
              <a:t>Optimizations</a:t>
            </a:r>
          </a:p>
          <a:p>
            <a:pPr marL="1200150" lvl="2" indent="-285750">
              <a:lnSpc>
                <a:spcPct val="90000"/>
              </a:lnSpc>
              <a:spcBef>
                <a:spcPts val="1000"/>
              </a:spcBef>
              <a:buClr>
                <a:schemeClr val="accent1"/>
              </a:buClr>
              <a:buSzPts val="1440"/>
              <a:buFont typeface="Courier New" panose="02070309020205020404" pitchFamily="49" charset="0"/>
              <a:buChar char="o"/>
            </a:pPr>
            <a:r>
              <a:rPr lang="en-US" sz="1800" dirty="0">
                <a:effectLst/>
                <a:latin typeface="TrebuchetMS" panose="020B0703020202090204" pitchFamily="34" charset="0"/>
              </a:rPr>
              <a:t>Two optimizations for single-column inequalities with reflexive pairs.</a:t>
            </a:r>
            <a:endParaRPr lang="en-US" sz="1800" b="1" i="0" u="none" strike="noStrike" cap="none" dirty="0">
              <a:solidFill>
                <a:srgbClr val="3F3F3F"/>
              </a:solidFill>
              <a:latin typeface="Trebuchet MS"/>
              <a:ea typeface="Trebuchet MS"/>
              <a:cs typeface="Trebuchet MS"/>
              <a:sym typeface="Trebuchet MS"/>
            </a:endParaRPr>
          </a:p>
          <a:p>
            <a:pPr marL="457200" marR="0" lvl="1" algn="l" rtl="0">
              <a:lnSpc>
                <a:spcPct val="90000"/>
              </a:lnSpc>
              <a:spcBef>
                <a:spcPts val="1000"/>
              </a:spcBef>
              <a:spcAft>
                <a:spcPts val="0"/>
              </a:spcAft>
              <a:buClr>
                <a:schemeClr val="accent1"/>
              </a:buClr>
              <a:buSzPts val="1440"/>
            </a:pPr>
            <a:endParaRPr lang="en-US" sz="1800" b="1" i="0" u="none" strike="noStrike" cap="none" dirty="0">
              <a:solidFill>
                <a:srgbClr val="3F3F3F"/>
              </a:solidFill>
              <a:latin typeface="Trebuchet MS"/>
              <a:ea typeface="Trebuchet MS"/>
              <a:cs typeface="Trebuchet MS"/>
              <a:sym typeface="Trebuchet MS"/>
            </a:endParaRPr>
          </a:p>
          <a:p>
            <a:pPr marL="457200" marR="0" lvl="1" algn="l" rtl="0">
              <a:lnSpc>
                <a:spcPct val="90000"/>
              </a:lnSpc>
              <a:spcBef>
                <a:spcPts val="1000"/>
              </a:spcBef>
              <a:spcAft>
                <a:spcPts val="0"/>
              </a:spcAft>
              <a:buClr>
                <a:schemeClr val="accent1"/>
              </a:buClr>
              <a:buSzPts val="1440"/>
            </a:pPr>
            <a:endParaRPr lang="en-US" sz="1800" b="1" i="0" u="none" strike="noStrike" cap="none" dirty="0">
              <a:solidFill>
                <a:schemeClr val="tx1"/>
              </a:solidFill>
              <a:latin typeface="Trebuchet MS"/>
              <a:ea typeface="Trebuchet MS"/>
              <a:cs typeface="Trebuchet MS"/>
              <a:sym typeface="Trebuchet MS"/>
            </a:endParaRPr>
          </a:p>
          <a:p>
            <a:pPr marL="742950" marR="0" lvl="1" indent="-285750" algn="l" rtl="0">
              <a:lnSpc>
                <a:spcPct val="90000"/>
              </a:lnSpc>
              <a:spcBef>
                <a:spcPts val="1000"/>
              </a:spcBef>
              <a:spcAft>
                <a:spcPts val="0"/>
              </a:spcAft>
              <a:buClr>
                <a:schemeClr val="accent1"/>
              </a:buClr>
              <a:buSzPts val="1440"/>
              <a:buFont typeface="Noto Sans Symbols"/>
              <a:buChar char="►"/>
            </a:pPr>
            <a:endParaRPr lang="en-US" sz="1800" b="1" i="0" u="none" strike="noStrike" cap="none" dirty="0">
              <a:solidFill>
                <a:schemeClr val="tx1"/>
              </a:solidFill>
              <a:latin typeface="Trebuchet MS"/>
              <a:ea typeface="Trebuchet MS"/>
              <a:cs typeface="Trebuchet MS"/>
              <a:sym typeface="Trebuchet MS"/>
            </a:endParaRPr>
          </a:p>
          <a:p>
            <a:pPr marL="742950" marR="0" lvl="1" indent="-285750" algn="l" rtl="0">
              <a:lnSpc>
                <a:spcPct val="90000"/>
              </a:lnSpc>
              <a:spcBef>
                <a:spcPts val="1000"/>
              </a:spcBef>
              <a:spcAft>
                <a:spcPts val="0"/>
              </a:spcAft>
              <a:buClr>
                <a:schemeClr val="accent1"/>
              </a:buClr>
              <a:buSzPts val="1440"/>
              <a:buFont typeface="Noto Sans Symbols"/>
              <a:buChar char="►"/>
            </a:pPr>
            <a:endParaRPr dirty="0"/>
          </a:p>
          <a:p>
            <a:pPr marL="914400" marR="0" lvl="2" indent="0" algn="l" rtl="0">
              <a:lnSpc>
                <a:spcPct val="90000"/>
              </a:lnSpc>
              <a:spcBef>
                <a:spcPts val="1000"/>
              </a:spcBef>
              <a:spcAft>
                <a:spcPts val="0"/>
              </a:spcAft>
              <a:buClr>
                <a:schemeClr val="accent1"/>
              </a:buClr>
              <a:buSzPts val="1440"/>
              <a:buFont typeface="Noto Sans Symbols"/>
              <a:buNone/>
            </a:pPr>
            <a:endParaRPr sz="1800" b="0" i="0" u="none" strike="noStrike" cap="none" dirty="0">
              <a:solidFill>
                <a:srgbClr val="3F3F3F"/>
              </a:solidFill>
              <a:latin typeface="Trebuchet MS"/>
              <a:ea typeface="Trebuchet MS"/>
              <a:cs typeface="Trebuchet MS"/>
              <a:sym typeface="Trebuchet MS"/>
            </a:endParaRPr>
          </a:p>
        </p:txBody>
      </p:sp>
      <p:sp>
        <p:nvSpPr>
          <p:cNvPr id="367" name="Google Shape;367;p11"/>
          <p:cNvSpPr/>
          <p:nvPr/>
        </p:nvSpPr>
        <p:spPr>
          <a:xfrm>
            <a:off x="10425641" y="0"/>
            <a:ext cx="1766359" cy="6858000"/>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29eac927250_0_0"/>
          <p:cNvSpPr txBox="1">
            <a:spLocks noGrp="1"/>
          </p:cNvSpPr>
          <p:nvPr>
            <p:ph type="title"/>
          </p:nvPr>
        </p:nvSpPr>
        <p:spPr>
          <a:xfrm>
            <a:off x="677334" y="1498604"/>
            <a:ext cx="3854400" cy="1278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3600" dirty="0"/>
              <a:t>Refinement Planning</a:t>
            </a:r>
            <a:endParaRPr sz="3600" dirty="0"/>
          </a:p>
        </p:txBody>
      </p:sp>
      <p:grpSp>
        <p:nvGrpSpPr>
          <p:cNvPr id="398" name="Google Shape;398;g29eac927250_0_0"/>
          <p:cNvGrpSpPr/>
          <p:nvPr/>
        </p:nvGrpSpPr>
        <p:grpSpPr>
          <a:xfrm>
            <a:off x="7327450" y="2221081"/>
            <a:ext cx="2695133" cy="2410477"/>
            <a:chOff x="5495575" y="1667700"/>
            <a:chExt cx="2021400" cy="1810075"/>
          </a:xfrm>
        </p:grpSpPr>
        <p:sp>
          <p:nvSpPr>
            <p:cNvPr id="399" name="Google Shape;399;g29eac927250_0_0"/>
            <p:cNvSpPr txBox="1"/>
            <p:nvPr/>
          </p:nvSpPr>
          <p:spPr>
            <a:xfrm>
              <a:off x="5495575" y="1667700"/>
              <a:ext cx="2021400" cy="6036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500" b="1">
                  <a:solidFill>
                    <a:srgbClr val="FFFFFF"/>
                  </a:solidFill>
                  <a:latin typeface="Roboto"/>
                  <a:ea typeface="Roboto"/>
                  <a:cs typeface="Roboto"/>
                  <a:sym typeface="Roboto"/>
                </a:rPr>
                <a:t>Veulum congue tempus lorem ipsum nec dolor</a:t>
              </a:r>
              <a:endParaRPr sz="1500">
                <a:solidFill>
                  <a:srgbClr val="FFFFFF"/>
                </a:solidFill>
                <a:latin typeface="Roboto"/>
                <a:ea typeface="Roboto"/>
                <a:cs typeface="Roboto"/>
                <a:sym typeface="Roboto"/>
              </a:endParaRPr>
            </a:p>
          </p:txBody>
        </p:sp>
        <p:sp>
          <p:nvSpPr>
            <p:cNvPr id="400" name="Google Shape;400;g29eac927250_0_0"/>
            <p:cNvSpPr txBox="1"/>
            <p:nvPr/>
          </p:nvSpPr>
          <p:spPr>
            <a:xfrm>
              <a:off x="5495575" y="2349775"/>
              <a:ext cx="2021400" cy="1128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n-US" sz="1100">
                  <a:solidFill>
                    <a:srgbClr val="FFFFFF"/>
                  </a:solidFill>
                  <a:latin typeface="Roboto"/>
                  <a:ea typeface="Roboto"/>
                  <a:cs typeface="Roboto"/>
                  <a:sym typeface="Roboto"/>
                </a:rPr>
                <a:t>Lorem ipsum dolor sit amet, dolor at  consectetur adipiscing elit, sed do eiusmod tempor. Lorem ipsum dolor sit amet, consectetur adipiscing elit, sed do eiusmod tempor. Lorem ipsum dolor sit amet, consectetur adipiscing elit, sed do eiusmod tempor.</a:t>
              </a:r>
              <a:endParaRPr sz="1100">
                <a:solidFill>
                  <a:srgbClr val="FFFFFF"/>
                </a:solidFill>
                <a:latin typeface="Roboto"/>
                <a:ea typeface="Roboto"/>
                <a:cs typeface="Roboto"/>
                <a:sym typeface="Roboto"/>
              </a:endParaRPr>
            </a:p>
          </p:txBody>
        </p:sp>
      </p:grpSp>
      <p:sp>
        <p:nvSpPr>
          <p:cNvPr id="401" name="Google Shape;401;g29eac927250_0_0"/>
          <p:cNvSpPr txBox="1">
            <a:spLocks noGrp="1"/>
          </p:cNvSpPr>
          <p:nvPr>
            <p:ph type="body" idx="1"/>
          </p:nvPr>
        </p:nvSpPr>
        <p:spPr>
          <a:xfrm>
            <a:off x="4760461" y="514924"/>
            <a:ext cx="4513500" cy="55263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a:solidFill>
                  <a:schemeClr val="accent2"/>
                </a:solidFill>
              </a:rPr>
              <a:t>FACET for Single Equality</a:t>
            </a:r>
            <a:endParaRPr>
              <a:solidFill>
                <a:schemeClr val="accent2"/>
              </a:solidFill>
            </a:endParaRPr>
          </a:p>
          <a:p>
            <a:pPr marL="457200" lvl="0" indent="-307340" algn="l" rtl="0">
              <a:spcBef>
                <a:spcPts val="1000"/>
              </a:spcBef>
              <a:spcAft>
                <a:spcPts val="0"/>
              </a:spcAft>
              <a:buSzPts val="1240"/>
              <a:buChar char="-"/>
            </a:pPr>
            <a:r>
              <a:rPr lang="en-US" sz="1600"/>
              <a:t>Demonstrates how cardinality affects performance in refinement efficiently.</a:t>
            </a:r>
            <a:endParaRPr sz="1600"/>
          </a:p>
          <a:p>
            <a:pPr marL="0" lvl="0" indent="0" algn="l" rtl="0">
              <a:spcBef>
                <a:spcPts val="1000"/>
              </a:spcBef>
              <a:spcAft>
                <a:spcPts val="0"/>
              </a:spcAft>
              <a:buNone/>
            </a:pPr>
            <a:r>
              <a:rPr lang="en-US">
                <a:solidFill>
                  <a:schemeClr val="accent2"/>
                </a:solidFill>
              </a:rPr>
              <a:t>Prioritizing Equalities</a:t>
            </a:r>
            <a:endParaRPr>
              <a:solidFill>
                <a:schemeClr val="accent2"/>
              </a:solidFill>
            </a:endParaRPr>
          </a:p>
          <a:p>
            <a:pPr marL="457200" lvl="0" indent="-330200" algn="l" rtl="0">
              <a:spcBef>
                <a:spcPts val="1000"/>
              </a:spcBef>
              <a:spcAft>
                <a:spcPts val="0"/>
              </a:spcAft>
              <a:buClr>
                <a:srgbClr val="3F3F3F"/>
              </a:buClr>
              <a:buSzPts val="1600"/>
              <a:buChar char="-"/>
            </a:pPr>
            <a:r>
              <a:rPr lang="en-US" sz="1600">
                <a:solidFill>
                  <a:srgbClr val="3F3F3F"/>
                </a:solidFill>
              </a:rPr>
              <a:t>Equalities incur low evaluation costs and have higher selectivity.</a:t>
            </a:r>
            <a:endParaRPr sz="1600">
              <a:solidFill>
                <a:srgbClr val="3F3F3F"/>
              </a:solidFill>
            </a:endParaRPr>
          </a:p>
          <a:p>
            <a:pPr marL="457200" lvl="0" indent="-330200" algn="l" rtl="0">
              <a:spcBef>
                <a:spcPts val="0"/>
              </a:spcBef>
              <a:spcAft>
                <a:spcPts val="0"/>
              </a:spcAft>
              <a:buClr>
                <a:srgbClr val="3F3F3F"/>
              </a:buClr>
              <a:buSzPts val="1600"/>
              <a:buChar char="-"/>
            </a:pPr>
            <a:r>
              <a:rPr lang="en-US" sz="1600">
                <a:solidFill>
                  <a:srgbClr val="3F3F3F"/>
                </a:solidFill>
              </a:rPr>
              <a:t>Prioritization based on column cardinality: focus on columns with least estimated cardinality.</a:t>
            </a:r>
            <a:endParaRPr sz="1600">
              <a:solidFill>
                <a:srgbClr val="3F3F3F"/>
              </a:solidFill>
            </a:endParaRPr>
          </a:p>
          <a:p>
            <a:pPr marL="457200" lvl="0" indent="-330200" algn="l" rtl="0">
              <a:spcBef>
                <a:spcPts val="0"/>
              </a:spcBef>
              <a:spcAft>
                <a:spcPts val="0"/>
              </a:spcAft>
              <a:buClr>
                <a:srgbClr val="3F3F3F"/>
              </a:buClr>
              <a:buSzPts val="1600"/>
              <a:buChar char="-"/>
            </a:pPr>
            <a:r>
              <a:rPr lang="en-US" sz="1600">
                <a:solidFill>
                  <a:srgbClr val="3F3F3F"/>
                </a:solidFill>
              </a:rPr>
              <a:t>GreedyHLL approach for multiple single-column equalities considering intermediate size and evaluation costs.</a:t>
            </a:r>
            <a:endParaRPr sz="1600">
              <a:solidFill>
                <a:srgbClr val="3F3F3F"/>
              </a:solidFill>
            </a:endParaRPr>
          </a:p>
          <a:p>
            <a:pPr marL="0" lvl="0" indent="0" algn="l" rtl="0">
              <a:spcBef>
                <a:spcPts val="1000"/>
              </a:spcBef>
              <a:spcAft>
                <a:spcPts val="0"/>
              </a:spcAft>
              <a:buNone/>
            </a:pPr>
            <a:r>
              <a:rPr lang="en-US">
                <a:solidFill>
                  <a:schemeClr val="accent2"/>
                </a:solidFill>
              </a:rPr>
              <a:t>Handling Inequalities</a:t>
            </a:r>
            <a:endParaRPr>
              <a:solidFill>
                <a:schemeClr val="accent2"/>
              </a:solidFill>
            </a:endParaRPr>
          </a:p>
          <a:p>
            <a:pPr marL="457200" lvl="0" indent="-307340" algn="l" rtl="0">
              <a:spcBef>
                <a:spcPts val="1000"/>
              </a:spcBef>
              <a:spcAft>
                <a:spcPts val="0"/>
              </a:spcAft>
              <a:buClr>
                <a:srgbClr val="3F3F3F"/>
              </a:buClr>
              <a:buSzPts val="1240"/>
              <a:buChar char="-"/>
            </a:pPr>
            <a:r>
              <a:rPr lang="en-US" sz="1600">
                <a:solidFill>
                  <a:srgbClr val="3F3F3F"/>
                </a:solidFill>
              </a:rPr>
              <a:t>Use of IEJoin algorithm, effective for single equality or inequality.</a:t>
            </a:r>
            <a:endParaRPr sz="1600">
              <a:solidFill>
                <a:srgbClr val="3F3F3F"/>
              </a:solidFill>
            </a:endParaRPr>
          </a:p>
          <a:p>
            <a:pPr marL="457200" lvl="0" indent="-330200" algn="l" rtl="0">
              <a:spcBef>
                <a:spcPts val="0"/>
              </a:spcBef>
              <a:spcAft>
                <a:spcPts val="0"/>
              </a:spcAft>
              <a:buClr>
                <a:srgbClr val="3F3F3F"/>
              </a:buClr>
              <a:buSzPts val="1600"/>
              <a:buChar char="-"/>
            </a:pPr>
            <a:r>
              <a:rPr lang="en-US" sz="1600">
                <a:solidFill>
                  <a:srgbClr val="3F3F3F"/>
                </a:solidFill>
              </a:rPr>
              <a:t>Decision between HSM and BHSM for single inequality.</a:t>
            </a:r>
            <a:endParaRPr sz="1600">
              <a:solidFill>
                <a:srgbClr val="3F3F3F"/>
              </a:solidFill>
            </a:endParaRPr>
          </a:p>
          <a:p>
            <a:pPr marL="457200" lvl="0" indent="-330200" algn="l" rtl="0">
              <a:spcBef>
                <a:spcPts val="0"/>
              </a:spcBef>
              <a:spcAft>
                <a:spcPts val="0"/>
              </a:spcAft>
              <a:buClr>
                <a:srgbClr val="3F3F3F"/>
              </a:buClr>
              <a:buSzPts val="1600"/>
              <a:buChar char="-"/>
            </a:pPr>
            <a:r>
              <a:rPr lang="en-US" sz="1600">
                <a:solidFill>
                  <a:srgbClr val="3F3F3F"/>
                </a:solidFill>
              </a:rPr>
              <a:t>Pair of refinements or single refinement with IEJoin for different scenarios.</a:t>
            </a:r>
            <a:endParaRPr sz="1600">
              <a:solidFill>
                <a:srgbClr val="3F3F3F"/>
              </a:solidFill>
            </a:endParaRPr>
          </a:p>
          <a:p>
            <a:pPr marL="0" lvl="0" indent="0" algn="l" rtl="0">
              <a:spcBef>
                <a:spcPts val="1000"/>
              </a:spcBef>
              <a:spcAft>
                <a:spcPts val="0"/>
              </a:spcAft>
              <a:buNone/>
            </a:pPr>
            <a:endParaRPr sz="1600">
              <a:solidFill>
                <a:srgbClr val="3F3F3F"/>
              </a:solidFill>
            </a:endParaRPr>
          </a:p>
        </p:txBody>
      </p:sp>
      <p:sp>
        <p:nvSpPr>
          <p:cNvPr id="402" name="Google Shape;402;g29eac927250_0_0"/>
          <p:cNvSpPr txBox="1">
            <a:spLocks noGrp="1"/>
          </p:cNvSpPr>
          <p:nvPr>
            <p:ph type="body" idx="2"/>
          </p:nvPr>
        </p:nvSpPr>
        <p:spPr>
          <a:xfrm>
            <a:off x="677334" y="2777069"/>
            <a:ext cx="3854400" cy="2584500"/>
          </a:xfrm>
          <a:prstGeom prst="rect">
            <a:avLst/>
          </a:prstGeom>
        </p:spPr>
        <p:txBody>
          <a:bodyPr spcFirstLastPara="1" wrap="square" lIns="91425" tIns="45700" rIns="91425" bIns="45700" anchor="t" anchorCtr="0">
            <a:normAutofit/>
          </a:bodyPr>
          <a:lstStyle/>
          <a:p>
            <a:pPr marL="457200" lvl="0" indent="-299720" algn="l" rtl="0">
              <a:spcBef>
                <a:spcPts val="1000"/>
              </a:spcBef>
              <a:spcAft>
                <a:spcPts val="0"/>
              </a:spcAft>
              <a:buSzPts val="1120"/>
              <a:buChar char="●"/>
            </a:pPr>
            <a:r>
              <a:rPr lang="en-US"/>
              <a:t>Emphasis on the cost incurred from iterating through hash table entries</a:t>
            </a:r>
            <a:endParaRPr/>
          </a:p>
          <a:p>
            <a:pPr marL="457200" lvl="0" indent="-299720" algn="l" rtl="0">
              <a:spcBef>
                <a:spcPts val="0"/>
              </a:spcBef>
              <a:spcAft>
                <a:spcPts val="0"/>
              </a:spcAft>
              <a:buSzPts val="1120"/>
              <a:buChar char="●"/>
            </a:pPr>
            <a:r>
              <a:rPr lang="en-US"/>
              <a:t>Large hash tables are less cache-effective due to higher data movement.</a:t>
            </a:r>
            <a:endParaRPr/>
          </a:p>
          <a:p>
            <a:pPr marL="457200" lvl="0" indent="-299720" algn="l" rtl="0">
              <a:spcBef>
                <a:spcPts val="0"/>
              </a:spcBef>
              <a:spcAft>
                <a:spcPts val="0"/>
              </a:spcAft>
              <a:buSzPts val="1120"/>
              <a:buChar char="●"/>
            </a:pPr>
            <a:r>
              <a:rPr lang="en-US"/>
              <a:t>Small hash tables perform better as they fit cache more efficiently.</a:t>
            </a:r>
            <a:endParaRPr/>
          </a:p>
          <a:p>
            <a:pPr marL="457200" lvl="0" indent="0" algn="l" rtl="0">
              <a:spcBef>
                <a:spcPts val="100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29eac927250_0_409"/>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1100"/>
              <a:buFont typeface="Arial"/>
              <a:buNone/>
            </a:pPr>
            <a:r>
              <a:rPr lang="en-US" dirty="0"/>
              <a:t>Refinement Planning (Continued)</a:t>
            </a:r>
            <a:endParaRPr dirty="0"/>
          </a:p>
          <a:p>
            <a:pPr marL="0" lvl="0" indent="0" algn="l" rtl="0">
              <a:spcBef>
                <a:spcPts val="0"/>
              </a:spcBef>
              <a:spcAft>
                <a:spcPts val="0"/>
              </a:spcAft>
              <a:buNone/>
            </a:pPr>
            <a:endParaRPr dirty="0"/>
          </a:p>
        </p:txBody>
      </p:sp>
      <p:pic>
        <p:nvPicPr>
          <p:cNvPr id="408" name="Google Shape;408;g29eac927250_0_409"/>
          <p:cNvPicPr preferRelativeResize="0"/>
          <p:nvPr/>
        </p:nvPicPr>
        <p:blipFill>
          <a:blip r:embed="rId3">
            <a:alphaModFix/>
          </a:blip>
          <a:stretch>
            <a:fillRect/>
          </a:stretch>
        </p:blipFill>
        <p:spPr>
          <a:xfrm>
            <a:off x="2271725" y="1590400"/>
            <a:ext cx="5032975" cy="2185800"/>
          </a:xfrm>
          <a:prstGeom prst="rect">
            <a:avLst/>
          </a:prstGeom>
          <a:noFill/>
          <a:ln>
            <a:noFill/>
          </a:ln>
        </p:spPr>
      </p:pic>
      <p:pic>
        <p:nvPicPr>
          <p:cNvPr id="409" name="Google Shape;409;g29eac927250_0_409"/>
          <p:cNvPicPr preferRelativeResize="0"/>
          <p:nvPr/>
        </p:nvPicPr>
        <p:blipFill>
          <a:blip r:embed="rId4">
            <a:alphaModFix/>
          </a:blip>
          <a:stretch>
            <a:fillRect/>
          </a:stretch>
        </p:blipFill>
        <p:spPr>
          <a:xfrm>
            <a:off x="2444675" y="4331350"/>
            <a:ext cx="4687064" cy="2185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6" name="Google Shape;416;g29eac927250_0_419"/>
          <p:cNvSpPr>
            <a:spLocks noGrp="1"/>
          </p:cNvSpPr>
          <p:nvPr>
            <p:ph type="pic" idx="2"/>
          </p:nvPr>
        </p:nvSpPr>
        <p:spPr>
          <a:xfrm>
            <a:off x="677334" y="609600"/>
            <a:ext cx="8596800" cy="3845700"/>
          </a:xfrm>
          <a:prstGeom prst="rect">
            <a:avLst/>
          </a:prstGeom>
        </p:spPr>
        <p:txBody>
          <a:bodyPr/>
          <a:lstStyle/>
          <a:p>
            <a:endParaRPr lang="en-US"/>
          </a:p>
        </p:txBody>
      </p:sp>
      <p:pic>
        <p:nvPicPr>
          <p:cNvPr id="417" name="Google Shape;417;g29eac927250_0_419"/>
          <p:cNvPicPr preferRelativeResize="0"/>
          <p:nvPr/>
        </p:nvPicPr>
        <p:blipFill>
          <a:blip r:embed="rId3">
            <a:alphaModFix/>
          </a:blip>
          <a:stretch>
            <a:fillRect/>
          </a:stretch>
        </p:blipFill>
        <p:spPr>
          <a:xfrm>
            <a:off x="677325" y="609600"/>
            <a:ext cx="8596800" cy="3845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14;g29eac927250_0_419">
            <a:extLst>
              <a:ext uri="{FF2B5EF4-FFF2-40B4-BE49-F238E27FC236}">
                <a16:creationId xmlns:a16="http://schemas.microsoft.com/office/drawing/2014/main" id="{264C51B1-C289-9B1A-2D2B-6D23767D4A6B}"/>
              </a:ext>
            </a:extLst>
          </p:cNvPr>
          <p:cNvSpPr txBox="1">
            <a:spLocks noGrp="1"/>
          </p:cNvSpPr>
          <p:nvPr>
            <p:ph type="title"/>
          </p:nvPr>
        </p:nvSpPr>
        <p:spPr>
          <a:xfrm>
            <a:off x="376120" y="277080"/>
            <a:ext cx="8596800" cy="566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r>
              <a:rPr lang="en-US" sz="3600" dirty="0"/>
              <a:t>Experimental Evaluation</a:t>
            </a:r>
            <a:endParaRPr sz="3600" dirty="0"/>
          </a:p>
        </p:txBody>
      </p:sp>
      <p:sp>
        <p:nvSpPr>
          <p:cNvPr id="6" name="Google Shape;415;g29eac927250_0_419">
            <a:extLst>
              <a:ext uri="{FF2B5EF4-FFF2-40B4-BE49-F238E27FC236}">
                <a16:creationId xmlns:a16="http://schemas.microsoft.com/office/drawing/2014/main" id="{6C5B095C-61EB-95C1-8EBE-41986BC455E8}"/>
              </a:ext>
            </a:extLst>
          </p:cNvPr>
          <p:cNvSpPr txBox="1">
            <a:spLocks noGrp="1"/>
          </p:cNvSpPr>
          <p:nvPr>
            <p:ph type="body" idx="1"/>
          </p:nvPr>
        </p:nvSpPr>
        <p:spPr>
          <a:xfrm>
            <a:off x="763395" y="1085794"/>
            <a:ext cx="8596800" cy="674100"/>
          </a:xfrm>
          <a:prstGeom prst="rect">
            <a:avLst/>
          </a:prstGeom>
        </p:spPr>
        <p:txBody>
          <a:bodyPr spcFirstLastPara="1" wrap="square" lIns="91425" tIns="45700" rIns="91425" bIns="45700" anchor="t" anchorCtr="0">
            <a:normAutofit/>
          </a:bodyPr>
          <a:lstStyle/>
          <a:p>
            <a:pPr marL="457200" lvl="0" indent="-289560" algn="l" rtl="0">
              <a:spcBef>
                <a:spcPts val="1000"/>
              </a:spcBef>
              <a:spcAft>
                <a:spcPts val="0"/>
              </a:spcAft>
              <a:buSzPts val="960"/>
              <a:buChar char="●"/>
            </a:pPr>
            <a:r>
              <a:rPr lang="en-US" dirty="0"/>
              <a:t>Comparison of FACET with DBMS-X and open-source DBMSs: PostgreSQL, </a:t>
            </a:r>
            <a:r>
              <a:rPr lang="en-US" dirty="0" err="1"/>
              <a:t>MonteDB</a:t>
            </a:r>
            <a:r>
              <a:rPr lang="en-US" dirty="0"/>
              <a:t>, and </a:t>
            </a:r>
            <a:r>
              <a:rPr lang="en-US" dirty="0" err="1"/>
              <a:t>DuckDB</a:t>
            </a:r>
            <a:r>
              <a:rPr lang="en-US" dirty="0"/>
              <a:t>.</a:t>
            </a:r>
            <a:endParaRPr dirty="0"/>
          </a:p>
          <a:p>
            <a:pPr marL="457200" lvl="0" indent="-289560" algn="l" rtl="0">
              <a:spcBef>
                <a:spcPts val="0"/>
              </a:spcBef>
              <a:spcAft>
                <a:spcPts val="0"/>
              </a:spcAft>
              <a:buSzPts val="960"/>
              <a:buChar char="●"/>
            </a:pPr>
            <a:r>
              <a:rPr lang="en-US" dirty="0"/>
              <a:t>Use of 12 DCs (Data Constraints) and 4 datasets in experiments.</a:t>
            </a:r>
            <a:endParaRPr dirty="0"/>
          </a:p>
        </p:txBody>
      </p:sp>
      <p:pic>
        <p:nvPicPr>
          <p:cNvPr id="7" name="Google Shape;425;g29eac927250_0_431">
            <a:extLst>
              <a:ext uri="{FF2B5EF4-FFF2-40B4-BE49-F238E27FC236}">
                <a16:creationId xmlns:a16="http://schemas.microsoft.com/office/drawing/2014/main" id="{A2065F86-ECF6-9FB5-D581-9F05C74BC107}"/>
              </a:ext>
            </a:extLst>
          </p:cNvPr>
          <p:cNvPicPr preferRelativeResize="0"/>
          <p:nvPr/>
        </p:nvPicPr>
        <p:blipFill>
          <a:blip r:embed="rId2">
            <a:alphaModFix/>
          </a:blip>
          <a:stretch>
            <a:fillRect/>
          </a:stretch>
        </p:blipFill>
        <p:spPr>
          <a:xfrm>
            <a:off x="558991" y="2001908"/>
            <a:ext cx="8596800" cy="3820300"/>
          </a:xfrm>
          <a:prstGeom prst="rect">
            <a:avLst/>
          </a:prstGeom>
          <a:noFill/>
          <a:ln>
            <a:noFill/>
          </a:ln>
        </p:spPr>
      </p:pic>
    </p:spTree>
    <p:extLst>
      <p:ext uri="{BB962C8B-B14F-4D97-AF65-F5344CB8AC3E}">
        <p14:creationId xmlns:p14="http://schemas.microsoft.com/office/powerpoint/2010/main" val="3062582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14;g29eac927250_0_419">
            <a:extLst>
              <a:ext uri="{FF2B5EF4-FFF2-40B4-BE49-F238E27FC236}">
                <a16:creationId xmlns:a16="http://schemas.microsoft.com/office/drawing/2014/main" id="{264C51B1-C289-9B1A-2D2B-6D23767D4A6B}"/>
              </a:ext>
            </a:extLst>
          </p:cNvPr>
          <p:cNvSpPr txBox="1">
            <a:spLocks noGrp="1"/>
          </p:cNvSpPr>
          <p:nvPr>
            <p:ph type="title"/>
          </p:nvPr>
        </p:nvSpPr>
        <p:spPr>
          <a:xfrm>
            <a:off x="376120" y="277080"/>
            <a:ext cx="8596800" cy="566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r>
              <a:rPr lang="en-US" sz="3600" dirty="0"/>
              <a:t>Experimental Evaluation(Continued)</a:t>
            </a:r>
            <a:endParaRPr sz="3600" dirty="0"/>
          </a:p>
        </p:txBody>
      </p:sp>
      <p:sp>
        <p:nvSpPr>
          <p:cNvPr id="4" name="Google Shape;423;g29eac927250_0_431">
            <a:extLst>
              <a:ext uri="{FF2B5EF4-FFF2-40B4-BE49-F238E27FC236}">
                <a16:creationId xmlns:a16="http://schemas.microsoft.com/office/drawing/2014/main" id="{AC581E0F-4C97-BF90-F159-AF298BDB87C0}"/>
              </a:ext>
            </a:extLst>
          </p:cNvPr>
          <p:cNvSpPr txBox="1">
            <a:spLocks/>
          </p:cNvSpPr>
          <p:nvPr/>
        </p:nvSpPr>
        <p:spPr>
          <a:xfrm>
            <a:off x="472938" y="1064279"/>
            <a:ext cx="8596800" cy="674100"/>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1pPr>
            <a:lvl2pPr marL="914400" marR="0" lvl="1" indent="-228600" algn="l" rtl="0">
              <a:lnSpc>
                <a:spcPct val="100000"/>
              </a:lnSpc>
              <a:spcBef>
                <a:spcPts val="100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2pPr>
            <a:lvl3pPr marL="1371600" marR="0" lvl="2" indent="-228600" algn="l" rtl="0">
              <a:lnSpc>
                <a:spcPct val="100000"/>
              </a:lnSpc>
              <a:spcBef>
                <a:spcPts val="1000"/>
              </a:spcBef>
              <a:spcAft>
                <a:spcPts val="0"/>
              </a:spcAft>
              <a:buClr>
                <a:schemeClr val="accent1"/>
              </a:buClr>
              <a:buSzPts val="800"/>
              <a:buFont typeface="Noto Sans Symbols"/>
              <a:buNone/>
              <a:defRPr sz="1000" b="0" i="0" u="none" strike="noStrike" cap="none">
                <a:solidFill>
                  <a:srgbClr val="3F3F3F"/>
                </a:solidFill>
                <a:latin typeface="Trebuchet MS"/>
                <a:ea typeface="Trebuchet MS"/>
                <a:cs typeface="Trebuchet MS"/>
                <a:sym typeface="Trebuchet MS"/>
              </a:defRPr>
            </a:lvl3pPr>
            <a:lvl4pPr marL="1828800" marR="0" lvl="3" indent="-228600" algn="l" rtl="0">
              <a:lnSpc>
                <a:spcPct val="100000"/>
              </a:lnSpc>
              <a:spcBef>
                <a:spcPts val="100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4pPr>
            <a:lvl5pPr marL="2286000" marR="0" lvl="4" indent="-228600" algn="l" rtl="0">
              <a:lnSpc>
                <a:spcPct val="100000"/>
              </a:lnSpc>
              <a:spcBef>
                <a:spcPts val="100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5pPr>
            <a:lvl6pPr marL="2743200" marR="0" lvl="5" indent="-228600" algn="l" rtl="0">
              <a:lnSpc>
                <a:spcPct val="100000"/>
              </a:lnSpc>
              <a:spcBef>
                <a:spcPts val="100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6pPr>
            <a:lvl7pPr marL="3200400" marR="0" lvl="6" indent="-228600" algn="l" rtl="0">
              <a:lnSpc>
                <a:spcPct val="100000"/>
              </a:lnSpc>
              <a:spcBef>
                <a:spcPts val="100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7pPr>
            <a:lvl8pPr marL="3657600" marR="0" lvl="7" indent="-228600" algn="l" rtl="0">
              <a:lnSpc>
                <a:spcPct val="100000"/>
              </a:lnSpc>
              <a:spcBef>
                <a:spcPts val="100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8pPr>
            <a:lvl9pPr marL="4114800" marR="0" lvl="8" indent="-228600" algn="l" rtl="0">
              <a:lnSpc>
                <a:spcPct val="100000"/>
              </a:lnSpc>
              <a:spcBef>
                <a:spcPts val="100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9pPr>
          </a:lstStyle>
          <a:p>
            <a:pPr indent="-289560">
              <a:buFont typeface="Noto Sans Symbols"/>
              <a:buChar char="●"/>
            </a:pPr>
            <a:r>
              <a:rPr lang="en-US"/>
              <a:t>Runtime comparison of FACET and DBMS approaches across different data scales.</a:t>
            </a:r>
          </a:p>
          <a:p>
            <a:pPr indent="-289560">
              <a:spcBef>
                <a:spcPts val="0"/>
              </a:spcBef>
              <a:buFont typeface="Noto Sans Symbols"/>
              <a:buChar char="●"/>
            </a:pPr>
            <a:r>
              <a:rPr lang="en-US"/>
              <a:t>Results indicating FACET's superior performance and scalability and FACET completes error detection significantly faster than other DBMSs.</a:t>
            </a:r>
            <a:endParaRPr lang="en-US" dirty="0"/>
          </a:p>
        </p:txBody>
      </p:sp>
      <p:pic>
        <p:nvPicPr>
          <p:cNvPr id="8" name="Google Shape;430;g29eac927250_0_445">
            <a:extLst>
              <a:ext uri="{FF2B5EF4-FFF2-40B4-BE49-F238E27FC236}">
                <a16:creationId xmlns:a16="http://schemas.microsoft.com/office/drawing/2014/main" id="{13FFB8C7-1FA6-F580-457F-FD0BB56D34C6}"/>
              </a:ext>
            </a:extLst>
          </p:cNvPr>
          <p:cNvPicPr preferRelativeResize="0"/>
          <p:nvPr/>
        </p:nvPicPr>
        <p:blipFill>
          <a:blip r:embed="rId2">
            <a:alphaModFix/>
          </a:blip>
          <a:stretch>
            <a:fillRect/>
          </a:stretch>
        </p:blipFill>
        <p:spPr>
          <a:xfrm>
            <a:off x="723025" y="1922029"/>
            <a:ext cx="3828351" cy="1429500"/>
          </a:xfrm>
          <a:prstGeom prst="rect">
            <a:avLst/>
          </a:prstGeom>
          <a:noFill/>
          <a:ln>
            <a:noFill/>
          </a:ln>
        </p:spPr>
      </p:pic>
      <p:pic>
        <p:nvPicPr>
          <p:cNvPr id="9" name="Google Shape;431;g29eac927250_0_445">
            <a:extLst>
              <a:ext uri="{FF2B5EF4-FFF2-40B4-BE49-F238E27FC236}">
                <a16:creationId xmlns:a16="http://schemas.microsoft.com/office/drawing/2014/main" id="{3574CEC8-017B-8353-84D2-6AB692727D15}"/>
              </a:ext>
            </a:extLst>
          </p:cNvPr>
          <p:cNvPicPr preferRelativeResize="0"/>
          <p:nvPr/>
        </p:nvPicPr>
        <p:blipFill>
          <a:blip r:embed="rId3">
            <a:alphaModFix/>
          </a:blip>
          <a:stretch>
            <a:fillRect/>
          </a:stretch>
        </p:blipFill>
        <p:spPr>
          <a:xfrm>
            <a:off x="723025" y="3728383"/>
            <a:ext cx="3704850" cy="1573375"/>
          </a:xfrm>
          <a:prstGeom prst="rect">
            <a:avLst/>
          </a:prstGeom>
          <a:noFill/>
          <a:ln>
            <a:noFill/>
          </a:ln>
        </p:spPr>
      </p:pic>
      <p:pic>
        <p:nvPicPr>
          <p:cNvPr id="10" name="Google Shape;432;g29eac927250_0_445">
            <a:extLst>
              <a:ext uri="{FF2B5EF4-FFF2-40B4-BE49-F238E27FC236}">
                <a16:creationId xmlns:a16="http://schemas.microsoft.com/office/drawing/2014/main" id="{DC9F9AAD-48BE-4B78-6F6B-D2A14299F44B}"/>
              </a:ext>
            </a:extLst>
          </p:cNvPr>
          <p:cNvPicPr preferRelativeResize="0"/>
          <p:nvPr/>
        </p:nvPicPr>
        <p:blipFill>
          <a:blip r:embed="rId4">
            <a:alphaModFix/>
          </a:blip>
          <a:stretch>
            <a:fillRect/>
          </a:stretch>
        </p:blipFill>
        <p:spPr>
          <a:xfrm>
            <a:off x="4551375" y="2591083"/>
            <a:ext cx="3951106" cy="1950225"/>
          </a:xfrm>
          <a:prstGeom prst="rect">
            <a:avLst/>
          </a:prstGeom>
          <a:noFill/>
          <a:ln>
            <a:noFill/>
          </a:ln>
        </p:spPr>
      </p:pic>
      <p:sp>
        <p:nvSpPr>
          <p:cNvPr id="11" name="Google Shape;433;g29eac927250_0_445">
            <a:extLst>
              <a:ext uri="{FF2B5EF4-FFF2-40B4-BE49-F238E27FC236}">
                <a16:creationId xmlns:a16="http://schemas.microsoft.com/office/drawing/2014/main" id="{B6053E0D-35B0-EE91-8A70-6D23B4F0F527}"/>
              </a:ext>
            </a:extLst>
          </p:cNvPr>
          <p:cNvSpPr txBox="1"/>
          <p:nvPr/>
        </p:nvSpPr>
        <p:spPr>
          <a:xfrm>
            <a:off x="793975" y="5301758"/>
            <a:ext cx="7267800" cy="14295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rgbClr val="3F3F3F"/>
              </a:buClr>
              <a:buSzPts val="1500"/>
              <a:buFont typeface="Trebuchet MS"/>
              <a:buChar char="●"/>
            </a:pPr>
            <a:r>
              <a:rPr lang="en-US" sz="1500" dirty="0">
                <a:solidFill>
                  <a:srgbClr val="3F3F3F"/>
                </a:solidFill>
                <a:latin typeface="Trebuchet MS"/>
                <a:ea typeface="Trebuchet MS"/>
                <a:cs typeface="Trebuchet MS"/>
                <a:sym typeface="Trebuchet MS"/>
              </a:rPr>
              <a:t>Figure 7: Performance impact of different tids (transaction IDs) storage types.</a:t>
            </a:r>
            <a:endParaRPr sz="1500" dirty="0">
              <a:solidFill>
                <a:srgbClr val="3F3F3F"/>
              </a:solidFill>
              <a:latin typeface="Trebuchet MS"/>
              <a:ea typeface="Trebuchet MS"/>
              <a:cs typeface="Trebuchet MS"/>
              <a:sym typeface="Trebuchet MS"/>
            </a:endParaRPr>
          </a:p>
          <a:p>
            <a:pPr marL="457200" lvl="0" indent="-323850" algn="l" rtl="0">
              <a:spcBef>
                <a:spcPts val="0"/>
              </a:spcBef>
              <a:spcAft>
                <a:spcPts val="0"/>
              </a:spcAft>
              <a:buClr>
                <a:srgbClr val="3F3F3F"/>
              </a:buClr>
              <a:buSzPts val="1500"/>
              <a:buFont typeface="Trebuchet MS"/>
              <a:buChar char="●"/>
            </a:pPr>
            <a:r>
              <a:rPr lang="en-US" sz="1500" dirty="0">
                <a:solidFill>
                  <a:srgbClr val="3F3F3F"/>
                </a:solidFill>
                <a:latin typeface="Trebuchet MS"/>
                <a:ea typeface="Trebuchet MS"/>
                <a:cs typeface="Trebuchet MS"/>
                <a:sym typeface="Trebuchet MS"/>
              </a:rPr>
              <a:t>Figure 8: Comparison of static inequality algorithms vs. FACET's adaptive approach.</a:t>
            </a:r>
            <a:endParaRPr sz="1500" dirty="0">
              <a:solidFill>
                <a:srgbClr val="3F3F3F"/>
              </a:solidFill>
              <a:latin typeface="Trebuchet MS"/>
              <a:ea typeface="Trebuchet MS"/>
              <a:cs typeface="Trebuchet MS"/>
              <a:sym typeface="Trebuchet MS"/>
            </a:endParaRPr>
          </a:p>
          <a:p>
            <a:pPr marL="457200" lvl="0" indent="-323850" algn="l" rtl="0">
              <a:spcBef>
                <a:spcPts val="0"/>
              </a:spcBef>
              <a:spcAft>
                <a:spcPts val="0"/>
              </a:spcAft>
              <a:buClr>
                <a:srgbClr val="3F3F3F"/>
              </a:buClr>
              <a:buSzPts val="1500"/>
              <a:buFont typeface="Trebuchet MS"/>
              <a:buChar char="●"/>
            </a:pPr>
            <a:r>
              <a:rPr lang="en-US" sz="1500" dirty="0">
                <a:solidFill>
                  <a:srgbClr val="3F3F3F"/>
                </a:solidFill>
                <a:latin typeface="Trebuchet MS"/>
                <a:ea typeface="Trebuchet MS"/>
                <a:cs typeface="Trebuchet MS"/>
                <a:sym typeface="Trebuchet MS"/>
              </a:rPr>
              <a:t>Table 3: Comparison of baseline evaluation order with FACET's reverse order approach.</a:t>
            </a:r>
            <a:endParaRPr sz="1500" dirty="0">
              <a:solidFill>
                <a:srgbClr val="3F3F3F"/>
              </a:solidFill>
              <a:latin typeface="Trebuchet MS"/>
              <a:ea typeface="Trebuchet MS"/>
              <a:cs typeface="Trebuchet MS"/>
              <a:sym typeface="Trebuchet MS"/>
            </a:endParaRPr>
          </a:p>
        </p:txBody>
      </p:sp>
    </p:spTree>
    <p:extLst>
      <p:ext uri="{BB962C8B-B14F-4D97-AF65-F5344CB8AC3E}">
        <p14:creationId xmlns:p14="http://schemas.microsoft.com/office/powerpoint/2010/main" val="1121672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g29eac927250_0_461"/>
          <p:cNvPicPr preferRelativeResize="0"/>
          <p:nvPr/>
        </p:nvPicPr>
        <p:blipFill>
          <a:blip r:embed="rId3">
            <a:alphaModFix/>
          </a:blip>
          <a:stretch>
            <a:fillRect/>
          </a:stretch>
        </p:blipFill>
        <p:spPr>
          <a:xfrm>
            <a:off x="737136" y="1200779"/>
            <a:ext cx="4647900" cy="1894875"/>
          </a:xfrm>
          <a:prstGeom prst="rect">
            <a:avLst/>
          </a:prstGeom>
          <a:noFill/>
          <a:ln>
            <a:noFill/>
          </a:ln>
        </p:spPr>
      </p:pic>
      <p:pic>
        <p:nvPicPr>
          <p:cNvPr id="439" name="Google Shape;439;g29eac927250_0_461"/>
          <p:cNvPicPr preferRelativeResize="0"/>
          <p:nvPr/>
        </p:nvPicPr>
        <p:blipFill>
          <a:blip r:embed="rId4">
            <a:alphaModFix/>
          </a:blip>
          <a:stretch>
            <a:fillRect/>
          </a:stretch>
        </p:blipFill>
        <p:spPr>
          <a:xfrm>
            <a:off x="332499" y="3762346"/>
            <a:ext cx="5285051" cy="2278325"/>
          </a:xfrm>
          <a:prstGeom prst="rect">
            <a:avLst/>
          </a:prstGeom>
          <a:noFill/>
          <a:ln>
            <a:noFill/>
          </a:ln>
        </p:spPr>
      </p:pic>
      <p:sp>
        <p:nvSpPr>
          <p:cNvPr id="440" name="Google Shape;440;g29eac927250_0_461"/>
          <p:cNvSpPr txBox="1"/>
          <p:nvPr/>
        </p:nvSpPr>
        <p:spPr>
          <a:xfrm>
            <a:off x="6096000" y="1909017"/>
            <a:ext cx="2979300" cy="10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3F3F3F"/>
                </a:solidFill>
                <a:latin typeface="Trebuchet MS"/>
                <a:ea typeface="Trebuchet MS"/>
                <a:cs typeface="Trebuchet MS"/>
                <a:sym typeface="Trebuchet MS"/>
              </a:rPr>
              <a:t>Focus on uniqueness constraints made of single column equalities and Analysis of GreedyHLL approach effectiveness. (fig. 9)</a:t>
            </a:r>
            <a:endParaRPr>
              <a:solidFill>
                <a:srgbClr val="3F3F3F"/>
              </a:solidFill>
              <a:latin typeface="Trebuchet MS"/>
              <a:ea typeface="Trebuchet MS"/>
              <a:cs typeface="Trebuchet MS"/>
              <a:sym typeface="Trebuchet MS"/>
            </a:endParaRPr>
          </a:p>
        </p:txBody>
      </p:sp>
      <p:sp>
        <p:nvSpPr>
          <p:cNvPr id="441" name="Google Shape;441;g29eac927250_0_461"/>
          <p:cNvSpPr txBox="1"/>
          <p:nvPr/>
        </p:nvSpPr>
        <p:spPr>
          <a:xfrm>
            <a:off x="5998764" y="4222795"/>
            <a:ext cx="2979300" cy="10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rgbClr val="3F3F3F"/>
                </a:solidFill>
                <a:latin typeface="Trebuchet MS"/>
                <a:ea typeface="Trebuchet MS"/>
                <a:cs typeface="Trebuchet MS"/>
                <a:sym typeface="Trebuchet MS"/>
              </a:rPr>
              <a:t>Examination of FACET's performance with multiple DCs.</a:t>
            </a:r>
            <a:endParaRPr dirty="0">
              <a:solidFill>
                <a:srgbClr val="3F3F3F"/>
              </a:solidFill>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r>
              <a:rPr lang="en-US" dirty="0">
                <a:solidFill>
                  <a:srgbClr val="3F3F3F"/>
                </a:solidFill>
                <a:latin typeface="Trebuchet MS"/>
                <a:ea typeface="Trebuchet MS"/>
                <a:cs typeface="Trebuchet MS"/>
                <a:sym typeface="Trebuchet MS"/>
              </a:rPr>
              <a:t>Utilization of uniqueness constraints sharing many predicates.</a:t>
            </a:r>
            <a:endParaRPr dirty="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en-US" dirty="0">
                <a:solidFill>
                  <a:srgbClr val="3F3F3F"/>
                </a:solidFill>
                <a:latin typeface="Trebuchet MS"/>
                <a:ea typeface="Trebuchet MS"/>
                <a:cs typeface="Trebuchet MS"/>
                <a:sym typeface="Trebuchet MS"/>
              </a:rPr>
              <a:t>(fig. 10)</a:t>
            </a:r>
            <a:endParaRPr dirty="0">
              <a:solidFill>
                <a:srgbClr val="3F3F3F"/>
              </a:solidFill>
              <a:latin typeface="Trebuchet MS"/>
              <a:ea typeface="Trebuchet MS"/>
              <a:cs typeface="Trebuchet MS"/>
              <a:sym typeface="Trebuchet MS"/>
            </a:endParaRPr>
          </a:p>
        </p:txBody>
      </p:sp>
      <p:sp>
        <p:nvSpPr>
          <p:cNvPr id="2" name="Google Shape;414;g29eac927250_0_419">
            <a:extLst>
              <a:ext uri="{FF2B5EF4-FFF2-40B4-BE49-F238E27FC236}">
                <a16:creationId xmlns:a16="http://schemas.microsoft.com/office/drawing/2014/main" id="{2C2F76EA-E4FC-8AD9-4062-F779804FE318}"/>
              </a:ext>
            </a:extLst>
          </p:cNvPr>
          <p:cNvSpPr txBox="1">
            <a:spLocks noGrp="1"/>
          </p:cNvSpPr>
          <p:nvPr>
            <p:ph type="title"/>
          </p:nvPr>
        </p:nvSpPr>
        <p:spPr>
          <a:xfrm>
            <a:off x="376120" y="277080"/>
            <a:ext cx="8596800" cy="566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r>
              <a:rPr lang="en-US" sz="3600" dirty="0"/>
              <a:t>Experimental Evaluation(Continued)</a:t>
            </a:r>
            <a:endParaRPr sz="3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g29eac927250_0_477"/>
          <p:cNvPicPr preferRelativeResize="0"/>
          <p:nvPr/>
        </p:nvPicPr>
        <p:blipFill>
          <a:blip r:embed="rId3">
            <a:alphaModFix/>
          </a:blip>
          <a:stretch>
            <a:fillRect/>
          </a:stretch>
        </p:blipFill>
        <p:spPr>
          <a:xfrm>
            <a:off x="277075" y="785775"/>
            <a:ext cx="5595725" cy="2367425"/>
          </a:xfrm>
          <a:prstGeom prst="rect">
            <a:avLst/>
          </a:prstGeom>
          <a:noFill/>
          <a:ln>
            <a:noFill/>
          </a:ln>
        </p:spPr>
      </p:pic>
      <p:sp>
        <p:nvSpPr>
          <p:cNvPr id="447" name="Google Shape;447;g29eac927250_0_477"/>
          <p:cNvSpPr txBox="1"/>
          <p:nvPr/>
        </p:nvSpPr>
        <p:spPr>
          <a:xfrm>
            <a:off x="5872800" y="1448700"/>
            <a:ext cx="3939300" cy="154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i="1">
                <a:solidFill>
                  <a:srgbClr val="3F3F3F"/>
                </a:solidFill>
                <a:latin typeface="Trebuchet MS"/>
                <a:ea typeface="Trebuchet MS"/>
                <a:cs typeface="Trebuchet MS"/>
                <a:sym typeface="Trebuchet MS"/>
              </a:rPr>
              <a:t>Final experiment assessing the heap size needed for FACET's successful execution on 1M records. (fig. 12)</a:t>
            </a:r>
            <a:endParaRPr sz="1600" i="1">
              <a:solidFill>
                <a:srgbClr val="3F3F3F"/>
              </a:solidFill>
              <a:latin typeface="Trebuchet MS"/>
              <a:ea typeface="Trebuchet MS"/>
              <a:cs typeface="Trebuchet MS"/>
              <a:sym typeface="Trebuchet MS"/>
            </a:endParaRPr>
          </a:p>
        </p:txBody>
      </p:sp>
      <p:sp>
        <p:nvSpPr>
          <p:cNvPr id="448" name="Google Shape;448;g29eac927250_0_477"/>
          <p:cNvSpPr txBox="1"/>
          <p:nvPr/>
        </p:nvSpPr>
        <p:spPr>
          <a:xfrm>
            <a:off x="1071582" y="3816125"/>
            <a:ext cx="6270600" cy="209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u="sng">
                <a:solidFill>
                  <a:schemeClr val="accent2"/>
                </a:solidFill>
                <a:latin typeface="Trebuchet MS"/>
                <a:ea typeface="Trebuchet MS"/>
                <a:cs typeface="Trebuchet MS"/>
                <a:sym typeface="Trebuchet MS"/>
              </a:rPr>
              <a:t>Key Insights</a:t>
            </a:r>
            <a:endParaRPr sz="1800" u="sng">
              <a:solidFill>
                <a:schemeClr val="accent2"/>
              </a:solidFill>
              <a:latin typeface="Trebuchet MS"/>
              <a:ea typeface="Trebuchet MS"/>
              <a:cs typeface="Trebuchet MS"/>
              <a:sym typeface="Trebuchet MS"/>
            </a:endParaRPr>
          </a:p>
          <a:p>
            <a:pPr marL="457200" lvl="0" indent="-342900" algn="l" rtl="0">
              <a:spcBef>
                <a:spcPts val="0"/>
              </a:spcBef>
              <a:spcAft>
                <a:spcPts val="0"/>
              </a:spcAft>
              <a:buClr>
                <a:schemeClr val="accent2"/>
              </a:buClr>
              <a:buSzPts val="1800"/>
              <a:buFont typeface="Trebuchet MS"/>
              <a:buChar char="●"/>
            </a:pPr>
            <a:r>
              <a:rPr lang="en-US" sz="1800">
                <a:solidFill>
                  <a:schemeClr val="accent2"/>
                </a:solidFill>
                <a:latin typeface="Trebuchet MS"/>
                <a:ea typeface="Trebuchet MS"/>
                <a:cs typeface="Trebuchet MS"/>
                <a:sym typeface="Trebuchet MS"/>
              </a:rPr>
              <a:t>FACET exhibits superior performance and scalability in error detection across various datasets.</a:t>
            </a:r>
            <a:endParaRPr sz="1800">
              <a:solidFill>
                <a:schemeClr val="accent2"/>
              </a:solidFill>
              <a:latin typeface="Trebuchet MS"/>
              <a:ea typeface="Trebuchet MS"/>
              <a:cs typeface="Trebuchet MS"/>
              <a:sym typeface="Trebuchet MS"/>
            </a:endParaRPr>
          </a:p>
          <a:p>
            <a:pPr marL="457200" lvl="0" indent="-342900" algn="l" rtl="0">
              <a:spcBef>
                <a:spcPts val="0"/>
              </a:spcBef>
              <a:spcAft>
                <a:spcPts val="0"/>
              </a:spcAft>
              <a:buClr>
                <a:schemeClr val="accent2"/>
              </a:buClr>
              <a:buSzPts val="1800"/>
              <a:buFont typeface="Trebuchet MS"/>
              <a:buChar char="●"/>
            </a:pPr>
            <a:r>
              <a:rPr lang="en-US" sz="1800">
                <a:solidFill>
                  <a:schemeClr val="accent2"/>
                </a:solidFill>
                <a:latin typeface="Trebuchet MS"/>
                <a:ea typeface="Trebuchet MS"/>
                <a:cs typeface="Trebuchet MS"/>
                <a:sym typeface="Trebuchet MS"/>
              </a:rPr>
              <a:t>Design decisions within FACET, such as the reverse order evaluation and adaptive inequality handling, contribute significantly to its efficiency.</a:t>
            </a:r>
            <a:endParaRPr sz="1800">
              <a:solidFill>
                <a:schemeClr val="accent2"/>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sp>
        <p:nvSpPr>
          <p:cNvPr id="149" name="Google Shape;149;p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accent1"/>
              </a:buClr>
              <a:buSzPts val="3600"/>
              <a:buFont typeface="Trebuchet MS"/>
              <a:buNone/>
            </a:pPr>
            <a:r>
              <a:rPr lang="en-US" dirty="0"/>
              <a:t>The Challenge of Constraint-Based Violations</a:t>
            </a:r>
            <a:endParaRPr dirty="0"/>
          </a:p>
        </p:txBody>
      </p:sp>
      <p:grpSp>
        <p:nvGrpSpPr>
          <p:cNvPr id="150" name="Google Shape;150;p2"/>
          <p:cNvGrpSpPr/>
          <p:nvPr/>
        </p:nvGrpSpPr>
        <p:grpSpPr>
          <a:xfrm>
            <a:off x="677863" y="2160588"/>
            <a:ext cx="8596311" cy="3881436"/>
            <a:chOff x="0" y="0"/>
            <a:chExt cx="8596311" cy="3881436"/>
          </a:xfrm>
        </p:grpSpPr>
        <p:sp>
          <p:nvSpPr>
            <p:cNvPr id="151" name="Google Shape;151;p2"/>
            <p:cNvSpPr/>
            <p:nvPr/>
          </p:nvSpPr>
          <p:spPr>
            <a:xfrm>
              <a:off x="0" y="0"/>
              <a:ext cx="6877049" cy="853916"/>
            </a:xfrm>
            <a:prstGeom prst="roundRect">
              <a:avLst>
                <a:gd name="adj" fmla="val 10000"/>
              </a:avLst>
            </a:prstGeom>
            <a:solidFill>
              <a:srgbClr val="52A01E"/>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txBox="1"/>
            <p:nvPr/>
          </p:nvSpPr>
          <p:spPr>
            <a:xfrm>
              <a:off x="25010" y="25010"/>
              <a:ext cx="5883452" cy="803896"/>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Trebuchet MS"/>
                <a:buNone/>
              </a:pPr>
              <a:r>
                <a:rPr lang="en-US" sz="1600" b="0" i="0" u="none" strike="noStrike" cap="none">
                  <a:solidFill>
                    <a:schemeClr val="lt1"/>
                  </a:solidFill>
                  <a:latin typeface="Trebuchet MS"/>
                  <a:ea typeface="Trebuchet MS"/>
                  <a:cs typeface="Trebuchet MS"/>
                  <a:sym typeface="Trebuchet MS"/>
                </a:rPr>
                <a:t>DETECTION OF CONSTRAINT-BASED VIOLATIONS IS CRUCIAL IN DATA CLEANING.</a:t>
              </a:r>
              <a:endParaRPr/>
            </a:p>
          </p:txBody>
        </p:sp>
        <p:sp>
          <p:nvSpPr>
            <p:cNvPr id="153" name="Google Shape;153;p2"/>
            <p:cNvSpPr/>
            <p:nvPr/>
          </p:nvSpPr>
          <p:spPr>
            <a:xfrm>
              <a:off x="575952" y="1009173"/>
              <a:ext cx="6877049" cy="853916"/>
            </a:xfrm>
            <a:prstGeom prst="roundRect">
              <a:avLst>
                <a:gd name="adj" fmla="val 10000"/>
              </a:avLst>
            </a:prstGeom>
            <a:solidFill>
              <a:srgbClr val="84B71E"/>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txBox="1"/>
            <p:nvPr/>
          </p:nvSpPr>
          <p:spPr>
            <a:xfrm>
              <a:off x="600962" y="1034183"/>
              <a:ext cx="5696031" cy="803896"/>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Trebuchet MS"/>
                <a:buNone/>
              </a:pPr>
              <a:r>
                <a:rPr lang="en-US" sz="1600" b="0" i="0" u="none" strike="noStrike" cap="none">
                  <a:solidFill>
                    <a:schemeClr val="lt1"/>
                  </a:solidFill>
                  <a:latin typeface="Trebuchet MS"/>
                  <a:ea typeface="Trebuchet MS"/>
                  <a:cs typeface="Trebuchet MS"/>
                  <a:sym typeface="Trebuchet MS"/>
                </a:rPr>
                <a:t>EXISTING SOLUTIONS OFTEN FAIL DUE TO TIME OR MEMORY LIMITATIONS.</a:t>
              </a:r>
              <a:endParaRPr/>
            </a:p>
          </p:txBody>
        </p:sp>
        <p:sp>
          <p:nvSpPr>
            <p:cNvPr id="155" name="Google Shape;155;p2"/>
            <p:cNvSpPr/>
            <p:nvPr/>
          </p:nvSpPr>
          <p:spPr>
            <a:xfrm>
              <a:off x="1143309" y="2018347"/>
              <a:ext cx="6877049" cy="853916"/>
            </a:xfrm>
            <a:prstGeom prst="roundRect">
              <a:avLst>
                <a:gd name="adj" fmla="val 10000"/>
              </a:avLst>
            </a:prstGeom>
            <a:solidFill>
              <a:srgbClr val="C6D01B"/>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txBox="1"/>
            <p:nvPr/>
          </p:nvSpPr>
          <p:spPr>
            <a:xfrm>
              <a:off x="1168319" y="2043357"/>
              <a:ext cx="5704627" cy="803896"/>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Trebuchet MS"/>
                <a:buNone/>
              </a:pPr>
              <a:r>
                <a:rPr lang="en-US" sz="1600" b="0" i="0" u="none" strike="noStrike" cap="none">
                  <a:solidFill>
                    <a:schemeClr val="lt1"/>
                  </a:solidFill>
                  <a:latin typeface="Trebuchet MS"/>
                  <a:ea typeface="Trebuchet MS"/>
                  <a:cs typeface="Trebuchet MS"/>
                  <a:sym typeface="Trebuchet MS"/>
                </a:rPr>
                <a:t>INTRODUCING FACET – LEVERAGING "COLUMN SKETCHING" FOR QUICK AND EFFICIENT DENIAL CONSTRAINT (DC) CHECKS.</a:t>
              </a:r>
              <a:endParaRPr/>
            </a:p>
          </p:txBody>
        </p:sp>
        <p:sp>
          <p:nvSpPr>
            <p:cNvPr id="157" name="Google Shape;157;p2"/>
            <p:cNvSpPr/>
            <p:nvPr/>
          </p:nvSpPr>
          <p:spPr>
            <a:xfrm>
              <a:off x="1719262" y="3027520"/>
              <a:ext cx="6877049" cy="853916"/>
            </a:xfrm>
            <a:prstGeom prst="roundRect">
              <a:avLst>
                <a:gd name="adj" fmla="val 10000"/>
              </a:avLst>
            </a:prstGeom>
            <a:solidFill>
              <a:srgbClr val="E7B91A"/>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txBox="1"/>
            <p:nvPr/>
          </p:nvSpPr>
          <p:spPr>
            <a:xfrm>
              <a:off x="1744272" y="3052530"/>
              <a:ext cx="5696031" cy="803896"/>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Trebuchet MS"/>
                <a:buNone/>
              </a:pPr>
              <a:r>
                <a:rPr lang="en-US" sz="1600" b="0" i="0" u="none" strike="noStrike" cap="none">
                  <a:solidFill>
                    <a:schemeClr val="lt1"/>
                  </a:solidFill>
                  <a:latin typeface="Trebuchet MS"/>
                  <a:ea typeface="Trebuchet MS"/>
                  <a:cs typeface="Trebuchet MS"/>
                  <a:sym typeface="Trebuchet MS"/>
                </a:rPr>
                <a:t>FACET UTILIZES ADVANCED ALGORITHMS AND DATA STRUCTURES FOR EFFECTIVE DC DETECTION.</a:t>
              </a:r>
              <a:endParaRPr/>
            </a:p>
          </p:txBody>
        </p:sp>
        <p:sp>
          <p:nvSpPr>
            <p:cNvPr id="159" name="Google Shape;159;p2"/>
            <p:cNvSpPr/>
            <p:nvPr/>
          </p:nvSpPr>
          <p:spPr>
            <a:xfrm>
              <a:off x="6322004" y="654022"/>
              <a:ext cx="555045" cy="555045"/>
            </a:xfrm>
            <a:prstGeom prst="downArrow">
              <a:avLst>
                <a:gd name="adj1" fmla="val 55000"/>
                <a:gd name="adj2" fmla="val 45000"/>
              </a:avLst>
            </a:prstGeom>
            <a:solidFill>
              <a:srgbClr val="CFDFCA">
                <a:alpha val="89803"/>
              </a:srgbClr>
            </a:solidFill>
            <a:ln w="19050" cap="rnd" cmpd="sng">
              <a:solidFill>
                <a:srgbClr val="CFDF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txBox="1"/>
            <p:nvPr/>
          </p:nvSpPr>
          <p:spPr>
            <a:xfrm>
              <a:off x="6446889" y="654022"/>
              <a:ext cx="305275" cy="417671"/>
            </a:xfrm>
            <a:prstGeom prst="rect">
              <a:avLst/>
            </a:prstGeom>
            <a:noFill/>
            <a:ln>
              <a:noFill/>
            </a:ln>
          </p:spPr>
          <p:txBody>
            <a:bodyPr spcFirstLastPara="1" wrap="square" lIns="33000" tIns="33000" rIns="33000" bIns="33000" anchor="ctr" anchorCtr="0">
              <a:noAutofit/>
            </a:bodyPr>
            <a:lstStyle/>
            <a:p>
              <a:pPr marL="0" marR="0" lvl="0" indent="0" algn="ctr" rtl="0">
                <a:lnSpc>
                  <a:spcPct val="90000"/>
                </a:lnSpc>
                <a:spcBef>
                  <a:spcPts val="0"/>
                </a:spcBef>
                <a:spcAft>
                  <a:spcPts val="0"/>
                </a:spcAft>
                <a:buClr>
                  <a:schemeClr val="dk1"/>
                </a:buClr>
                <a:buSzPts val="2600"/>
                <a:buFont typeface="Trebuchet MS"/>
                <a:buNone/>
              </a:pPr>
              <a:endParaRPr sz="2600" b="0" i="0" u="none" strike="noStrike" cap="none">
                <a:solidFill>
                  <a:schemeClr val="dk1"/>
                </a:solidFill>
                <a:latin typeface="Trebuchet MS"/>
                <a:ea typeface="Trebuchet MS"/>
                <a:cs typeface="Trebuchet MS"/>
                <a:sym typeface="Trebuchet MS"/>
              </a:endParaRPr>
            </a:p>
          </p:txBody>
        </p:sp>
        <p:sp>
          <p:nvSpPr>
            <p:cNvPr id="161" name="Google Shape;161;p2"/>
            <p:cNvSpPr/>
            <p:nvPr/>
          </p:nvSpPr>
          <p:spPr>
            <a:xfrm>
              <a:off x="6897957" y="1663195"/>
              <a:ext cx="555045" cy="555045"/>
            </a:xfrm>
            <a:prstGeom prst="downArrow">
              <a:avLst>
                <a:gd name="adj1" fmla="val 55000"/>
                <a:gd name="adj2" fmla="val 45000"/>
              </a:avLst>
            </a:prstGeom>
            <a:solidFill>
              <a:srgbClr val="E3EAC8">
                <a:alpha val="89803"/>
              </a:srgbClr>
            </a:solidFill>
            <a:ln w="19050" cap="rnd" cmpd="sng">
              <a:solidFill>
                <a:srgbClr val="E3EAC8">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txBox="1"/>
            <p:nvPr/>
          </p:nvSpPr>
          <p:spPr>
            <a:xfrm>
              <a:off x="7022842" y="1663195"/>
              <a:ext cx="305275" cy="417671"/>
            </a:xfrm>
            <a:prstGeom prst="rect">
              <a:avLst/>
            </a:prstGeom>
            <a:noFill/>
            <a:ln>
              <a:noFill/>
            </a:ln>
          </p:spPr>
          <p:txBody>
            <a:bodyPr spcFirstLastPara="1" wrap="square" lIns="33000" tIns="33000" rIns="33000" bIns="33000" anchor="ctr" anchorCtr="0">
              <a:noAutofit/>
            </a:bodyPr>
            <a:lstStyle/>
            <a:p>
              <a:pPr marL="0" marR="0" lvl="0" indent="0" algn="ctr" rtl="0">
                <a:lnSpc>
                  <a:spcPct val="90000"/>
                </a:lnSpc>
                <a:spcBef>
                  <a:spcPts val="0"/>
                </a:spcBef>
                <a:spcAft>
                  <a:spcPts val="0"/>
                </a:spcAft>
                <a:buClr>
                  <a:schemeClr val="dk1"/>
                </a:buClr>
                <a:buSzPts val="2600"/>
                <a:buFont typeface="Trebuchet MS"/>
                <a:buNone/>
              </a:pPr>
              <a:endParaRPr sz="2600" b="0" i="0" u="none" strike="noStrike" cap="none">
                <a:solidFill>
                  <a:schemeClr val="dk1"/>
                </a:solidFill>
                <a:latin typeface="Trebuchet MS"/>
                <a:ea typeface="Trebuchet MS"/>
                <a:cs typeface="Trebuchet MS"/>
                <a:sym typeface="Trebuchet MS"/>
              </a:endParaRPr>
            </a:p>
          </p:txBody>
        </p:sp>
        <p:sp>
          <p:nvSpPr>
            <p:cNvPr id="163" name="Google Shape;163;p2"/>
            <p:cNvSpPr/>
            <p:nvPr/>
          </p:nvSpPr>
          <p:spPr>
            <a:xfrm>
              <a:off x="7465313" y="2672369"/>
              <a:ext cx="555045" cy="555045"/>
            </a:xfrm>
            <a:prstGeom prst="downArrow">
              <a:avLst>
                <a:gd name="adj1" fmla="val 55000"/>
                <a:gd name="adj2" fmla="val 45000"/>
              </a:avLst>
            </a:prstGeom>
            <a:solidFill>
              <a:srgbClr val="F5E6C8">
                <a:alpha val="89803"/>
              </a:srgbClr>
            </a:solidFill>
            <a:ln w="19050" cap="rnd" cmpd="sng">
              <a:solidFill>
                <a:srgbClr val="F5E6C8">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txBox="1"/>
            <p:nvPr/>
          </p:nvSpPr>
          <p:spPr>
            <a:xfrm>
              <a:off x="7590198" y="2672369"/>
              <a:ext cx="305275" cy="417671"/>
            </a:xfrm>
            <a:prstGeom prst="rect">
              <a:avLst/>
            </a:prstGeom>
            <a:noFill/>
            <a:ln>
              <a:noFill/>
            </a:ln>
          </p:spPr>
          <p:txBody>
            <a:bodyPr spcFirstLastPara="1" wrap="square" lIns="33000" tIns="33000" rIns="33000" bIns="33000" anchor="ctr" anchorCtr="0">
              <a:noAutofit/>
            </a:bodyPr>
            <a:lstStyle/>
            <a:p>
              <a:pPr marL="0" marR="0" lvl="0" indent="0" algn="ctr" rtl="0">
                <a:lnSpc>
                  <a:spcPct val="90000"/>
                </a:lnSpc>
                <a:spcBef>
                  <a:spcPts val="0"/>
                </a:spcBef>
                <a:spcAft>
                  <a:spcPts val="0"/>
                </a:spcAft>
                <a:buClr>
                  <a:schemeClr val="dk1"/>
                </a:buClr>
                <a:buSzPts val="2600"/>
                <a:buFont typeface="Trebuchet MS"/>
                <a:buNone/>
              </a:pPr>
              <a:endParaRPr sz="2600" b="0" i="0" u="none" strike="noStrike" cap="none">
                <a:solidFill>
                  <a:schemeClr val="dk1"/>
                </a:solidFill>
                <a:latin typeface="Trebuchet MS"/>
                <a:ea typeface="Trebuchet MS"/>
                <a:cs typeface="Trebuchet MS"/>
                <a:sym typeface="Trebuchet M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29eac927250_0_48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ctr" rtl="0">
              <a:spcBef>
                <a:spcPts val="0"/>
              </a:spcBef>
              <a:spcAft>
                <a:spcPts val="0"/>
              </a:spcAft>
              <a:buNone/>
            </a:pPr>
            <a:r>
              <a:rPr lang="en-US" dirty="0"/>
              <a:t>Conclusion</a:t>
            </a:r>
            <a:endParaRPr dirty="0"/>
          </a:p>
        </p:txBody>
      </p:sp>
      <p:sp>
        <p:nvSpPr>
          <p:cNvPr id="454" name="Google Shape;454;g29eac927250_0_48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Emphasizes FACET's capability in detecting data errors through DC violations, addressing key challenges in data management.</a:t>
            </a:r>
            <a:endParaRPr/>
          </a:p>
          <a:p>
            <a:pPr marL="457200" lvl="0" indent="-320040" algn="l" rtl="0">
              <a:spcBef>
                <a:spcPts val="0"/>
              </a:spcBef>
              <a:spcAft>
                <a:spcPts val="0"/>
              </a:spcAft>
              <a:buSzPts val="1440"/>
              <a:buChar char="►"/>
            </a:pPr>
            <a:r>
              <a:rPr lang="en-US"/>
              <a:t>Highlights the use of column sketches for efficient predicate evaluation and resource optimization.</a:t>
            </a:r>
            <a:endParaRPr/>
          </a:p>
          <a:p>
            <a:pPr marL="457200" lvl="0" indent="-320040" algn="l" rtl="0">
              <a:spcBef>
                <a:spcPts val="0"/>
              </a:spcBef>
              <a:spcAft>
                <a:spcPts val="0"/>
              </a:spcAft>
              <a:buSzPts val="1440"/>
              <a:buChar char="►"/>
            </a:pPr>
            <a:r>
              <a:rPr lang="en-US"/>
              <a:t>Discusses the introduction of new algorithms within FACET, enhancing its performance and effectiveness.</a:t>
            </a:r>
            <a:endParaRPr/>
          </a:p>
          <a:p>
            <a:pPr marL="457200" lvl="0" indent="-320040" algn="l" rtl="0">
              <a:spcBef>
                <a:spcPts val="0"/>
              </a:spcBef>
              <a:spcAft>
                <a:spcPts val="0"/>
              </a:spcAft>
              <a:buSzPts val="1440"/>
              <a:buChar char="►"/>
            </a:pPr>
            <a:r>
              <a:rPr lang="en-US"/>
              <a:t>Details how FACET integrates seamlessly with constraint-based data cleaning pipelines, showcasing its adaptability.</a:t>
            </a:r>
            <a:endParaRPr/>
          </a:p>
          <a:p>
            <a:pPr marL="457200" lvl="0" indent="-320040" algn="l" rtl="0">
              <a:spcBef>
                <a:spcPts val="0"/>
              </a:spcBef>
              <a:spcAft>
                <a:spcPts val="0"/>
              </a:spcAft>
              <a:buSzPts val="1440"/>
              <a:buChar char="►"/>
            </a:pPr>
            <a:r>
              <a:rPr lang="en-US"/>
              <a:t>Explores potential extensions of FACET into query processing, including the integration of cleaning operators for real-time DC violation management.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29eac927250_0_501"/>
          <p:cNvSpPr txBox="1">
            <a:spLocks noGrp="1"/>
          </p:cNvSpPr>
          <p:nvPr>
            <p:ph type="title"/>
          </p:nvPr>
        </p:nvSpPr>
        <p:spPr>
          <a:xfrm>
            <a:off x="677335" y="1931988"/>
            <a:ext cx="8596800" cy="2595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Thank 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8"/>
        <p:cNvGrpSpPr/>
        <p:nvPr/>
      </p:nvGrpSpPr>
      <p:grpSpPr>
        <a:xfrm>
          <a:off x="0" y="0"/>
          <a:ext cx="0" cy="0"/>
          <a:chOff x="0" y="0"/>
          <a:chExt cx="0" cy="0"/>
        </a:xfrm>
      </p:grpSpPr>
      <p:sp>
        <p:nvSpPr>
          <p:cNvPr id="169" name="Google Shape;169;p3"/>
          <p:cNvSpPr txBox="1">
            <a:spLocks noGrp="1"/>
          </p:cNvSpPr>
          <p:nvPr>
            <p:ph type="title"/>
          </p:nvPr>
        </p:nvSpPr>
        <p:spPr>
          <a:xfrm>
            <a:off x="675065" y="609600"/>
            <a:ext cx="2930518" cy="1320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2800"/>
              <a:buFont typeface="Trebuchet MS"/>
              <a:buNone/>
            </a:pPr>
            <a:r>
              <a:rPr lang="en-US" sz="2800" dirty="0"/>
              <a:t>Drawbacks of Traditional Approaches</a:t>
            </a:r>
            <a:endParaRPr dirty="0"/>
          </a:p>
        </p:txBody>
      </p:sp>
      <p:sp>
        <p:nvSpPr>
          <p:cNvPr id="170" name="Google Shape;170;p3"/>
          <p:cNvSpPr txBox="1">
            <a:spLocks noGrp="1"/>
          </p:cNvSpPr>
          <p:nvPr>
            <p:ph type="body" idx="1"/>
          </p:nvPr>
        </p:nvSpPr>
        <p:spPr>
          <a:xfrm>
            <a:off x="671361" y="2160590"/>
            <a:ext cx="4288828" cy="3633429"/>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90000"/>
              </a:lnSpc>
              <a:spcBef>
                <a:spcPts val="0"/>
              </a:spcBef>
              <a:spcAft>
                <a:spcPts val="0"/>
              </a:spcAft>
              <a:buSzPts val="1040"/>
              <a:buChar char="►"/>
            </a:pPr>
            <a:r>
              <a:rPr lang="en-US" sz="1300"/>
              <a:t>Example Constraints:</a:t>
            </a:r>
            <a:endParaRPr/>
          </a:p>
          <a:p>
            <a:pPr marL="742950" lvl="1" indent="-285750" algn="l" rtl="0">
              <a:lnSpc>
                <a:spcPct val="90000"/>
              </a:lnSpc>
              <a:spcBef>
                <a:spcPts val="1000"/>
              </a:spcBef>
              <a:spcAft>
                <a:spcPts val="0"/>
              </a:spcAft>
              <a:buSzPts val="1040"/>
              <a:buChar char="►"/>
            </a:pPr>
            <a:r>
              <a:rPr lang="en-US" sz="1300"/>
              <a:t>Unique Employee IDs</a:t>
            </a:r>
            <a:endParaRPr/>
          </a:p>
          <a:p>
            <a:pPr marL="742950" lvl="1" indent="-285750" algn="l" rtl="0">
              <a:lnSpc>
                <a:spcPct val="90000"/>
              </a:lnSpc>
              <a:spcBef>
                <a:spcPts val="1000"/>
              </a:spcBef>
              <a:spcAft>
                <a:spcPts val="0"/>
              </a:spcAft>
              <a:buSzPts val="1040"/>
              <a:buChar char="►"/>
            </a:pPr>
            <a:r>
              <a:rPr lang="en-US" sz="1300"/>
              <a:t>No self-supervision (SID)</a:t>
            </a:r>
            <a:endParaRPr/>
          </a:p>
          <a:p>
            <a:pPr marL="742950" lvl="1" indent="-285750" algn="l" rtl="0">
              <a:lnSpc>
                <a:spcPct val="90000"/>
              </a:lnSpc>
              <a:spcBef>
                <a:spcPts val="1000"/>
              </a:spcBef>
              <a:spcAft>
                <a:spcPts val="0"/>
              </a:spcAft>
              <a:buSzPts val="1040"/>
              <a:buChar char="►"/>
            </a:pPr>
            <a:r>
              <a:rPr lang="en-US" sz="1300"/>
              <a:t>Years of service vs. Salary in the same department (Dept)</a:t>
            </a:r>
            <a:endParaRPr/>
          </a:p>
          <a:p>
            <a:pPr marL="342900" lvl="0" indent="-342900" algn="l" rtl="0">
              <a:lnSpc>
                <a:spcPct val="90000"/>
              </a:lnSpc>
              <a:spcBef>
                <a:spcPts val="1000"/>
              </a:spcBef>
              <a:spcAft>
                <a:spcPts val="0"/>
              </a:spcAft>
              <a:buSzPts val="1040"/>
              <a:buChar char="►"/>
            </a:pPr>
            <a:r>
              <a:rPr lang="en-US" sz="1300"/>
              <a:t>Traditional SQL queries for constraint validation.</a:t>
            </a:r>
            <a:endParaRPr/>
          </a:p>
          <a:p>
            <a:pPr marL="342900" lvl="0" indent="-342900" algn="l" rtl="0">
              <a:lnSpc>
                <a:spcPct val="90000"/>
              </a:lnSpc>
              <a:spcBef>
                <a:spcPts val="1000"/>
              </a:spcBef>
              <a:spcAft>
                <a:spcPts val="0"/>
              </a:spcAft>
              <a:buSzPts val="1040"/>
              <a:buChar char="►"/>
            </a:pPr>
            <a:r>
              <a:rPr lang="en-US" sz="1300"/>
              <a:t>Challenges:</a:t>
            </a:r>
            <a:endParaRPr/>
          </a:p>
          <a:p>
            <a:pPr marL="742950" lvl="1" indent="-285750" algn="l" rtl="0">
              <a:lnSpc>
                <a:spcPct val="90000"/>
              </a:lnSpc>
              <a:spcBef>
                <a:spcPts val="1000"/>
              </a:spcBef>
              <a:spcAft>
                <a:spcPts val="0"/>
              </a:spcAft>
              <a:buSzPts val="1040"/>
              <a:buChar char="►"/>
            </a:pPr>
            <a:r>
              <a:rPr lang="en-US" sz="1300"/>
              <a:t>Sorting and non-equi-joins lead to performance issues.</a:t>
            </a:r>
            <a:endParaRPr/>
          </a:p>
          <a:p>
            <a:pPr marL="742950" lvl="1" indent="-285750" algn="l" rtl="0">
              <a:lnSpc>
                <a:spcPct val="90000"/>
              </a:lnSpc>
              <a:spcBef>
                <a:spcPts val="1000"/>
              </a:spcBef>
              <a:spcAft>
                <a:spcPts val="0"/>
              </a:spcAft>
              <a:buSzPts val="1040"/>
              <a:buChar char="►"/>
            </a:pPr>
            <a:r>
              <a:rPr lang="en-US" sz="1300"/>
              <a:t>Drawbacks of existing systems: low-level representations, performance degradation, and estimation errors.</a:t>
            </a:r>
            <a:endParaRPr/>
          </a:p>
          <a:p>
            <a:pPr marL="742950" lvl="1" indent="-285750" algn="l" rtl="0">
              <a:spcBef>
                <a:spcPts val="1000"/>
              </a:spcBef>
              <a:spcAft>
                <a:spcPts val="0"/>
              </a:spcAft>
              <a:buSzPts val="1040"/>
              <a:buChar char="►"/>
            </a:pPr>
            <a:r>
              <a:rPr lang="en-US" sz="1300"/>
              <a:t>Need for an effective error detection system for a wide range of constraints.</a:t>
            </a:r>
            <a:endParaRPr/>
          </a:p>
        </p:txBody>
      </p:sp>
      <p:pic>
        <p:nvPicPr>
          <p:cNvPr id="171" name="Google Shape;171;p3"/>
          <p:cNvPicPr preferRelativeResize="0"/>
          <p:nvPr/>
        </p:nvPicPr>
        <p:blipFill rotWithShape="1">
          <a:blip r:embed="rId3">
            <a:alphaModFix/>
          </a:blip>
          <a:srcRect/>
          <a:stretch/>
        </p:blipFill>
        <p:spPr>
          <a:xfrm>
            <a:off x="5180883" y="1394456"/>
            <a:ext cx="3644658" cy="1227673"/>
          </a:xfrm>
          <a:prstGeom prst="rect">
            <a:avLst/>
          </a:prstGeom>
          <a:noFill/>
          <a:ln>
            <a:noFill/>
          </a:ln>
        </p:spPr>
      </p:pic>
      <p:pic>
        <p:nvPicPr>
          <p:cNvPr id="172" name="Google Shape;172;p3"/>
          <p:cNvPicPr preferRelativeResize="0"/>
          <p:nvPr/>
        </p:nvPicPr>
        <p:blipFill rotWithShape="1">
          <a:blip r:embed="rId4">
            <a:alphaModFix/>
          </a:blip>
          <a:srcRect/>
          <a:stretch/>
        </p:blipFill>
        <p:spPr>
          <a:xfrm>
            <a:off x="5180883" y="3043796"/>
            <a:ext cx="4101859" cy="15649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6"/>
        <p:cNvGrpSpPr/>
        <p:nvPr/>
      </p:nvGrpSpPr>
      <p:grpSpPr>
        <a:xfrm>
          <a:off x="0" y="0"/>
          <a:ext cx="0" cy="0"/>
          <a:chOff x="0" y="0"/>
          <a:chExt cx="0" cy="0"/>
        </a:xfrm>
      </p:grpSpPr>
      <p:sp>
        <p:nvSpPr>
          <p:cNvPr id="177" name="Google Shape;177;p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78" name="Google Shape;178;p4"/>
          <p:cNvSpPr txBox="1">
            <a:spLocks noGrp="1"/>
          </p:cNvSpPr>
          <p:nvPr>
            <p:ph type="title"/>
          </p:nvPr>
        </p:nvSpPr>
        <p:spPr>
          <a:xfrm>
            <a:off x="1286933" y="609600"/>
            <a:ext cx="10197494" cy="1099457"/>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accent1"/>
              </a:buClr>
              <a:buSzPts val="3600"/>
              <a:buFont typeface="Trebuchet MS"/>
              <a:buNone/>
            </a:pPr>
            <a:r>
              <a:rPr lang="en-US" dirty="0"/>
              <a:t>FACET Framework Overview</a:t>
            </a:r>
            <a:endParaRPr dirty="0"/>
          </a:p>
        </p:txBody>
      </p:sp>
      <p:sp>
        <p:nvSpPr>
          <p:cNvPr id="179" name="Google Shape;179;p4"/>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 name="Google Shape;180;p4"/>
          <p:cNvSpPr/>
          <p:nvPr/>
        </p:nvSpPr>
        <p:spPr>
          <a:xfrm flipH="1">
            <a:off x="11743267"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nvGrpSpPr>
          <p:cNvPr id="181" name="Google Shape;181;p4"/>
          <p:cNvGrpSpPr/>
          <p:nvPr/>
        </p:nvGrpSpPr>
        <p:grpSpPr>
          <a:xfrm>
            <a:off x="1286933" y="1948592"/>
            <a:ext cx="9618132" cy="4093382"/>
            <a:chOff x="0" y="49"/>
            <a:chExt cx="9618132" cy="4093382"/>
          </a:xfrm>
        </p:grpSpPr>
        <p:sp>
          <p:nvSpPr>
            <p:cNvPr id="182" name="Google Shape;182;p4"/>
            <p:cNvSpPr/>
            <p:nvPr/>
          </p:nvSpPr>
          <p:spPr>
            <a:xfrm rot="5400000">
              <a:off x="5741621" y="-2079366"/>
              <a:ext cx="1597417" cy="6155605"/>
            </a:xfrm>
            <a:prstGeom prst="round2SameRect">
              <a:avLst>
                <a:gd name="adj1" fmla="val 16667"/>
                <a:gd name="adj2" fmla="val 0"/>
              </a:avLst>
            </a:prstGeom>
            <a:solidFill>
              <a:srgbClr val="CFDFCA">
                <a:alpha val="89803"/>
              </a:srgbClr>
            </a:solidFill>
            <a:ln w="19050" cap="rnd" cmpd="sng">
              <a:solidFill>
                <a:srgbClr val="CFDF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txBox="1"/>
            <p:nvPr/>
          </p:nvSpPr>
          <p:spPr>
            <a:xfrm>
              <a:off x="3462528" y="277706"/>
              <a:ext cx="6077626" cy="1441459"/>
            </a:xfrm>
            <a:prstGeom prst="rect">
              <a:avLst/>
            </a:prstGeom>
            <a:noFill/>
            <a:ln>
              <a:noFill/>
            </a:ln>
          </p:spPr>
          <p:txBody>
            <a:bodyPr spcFirstLastPara="1" wrap="square" lIns="53325" tIns="26650" rIns="53325" bIns="26650" anchor="ctr" anchorCtr="0">
              <a:noAutofit/>
            </a:bodyPr>
            <a:lstStyle/>
            <a:p>
              <a:pPr marL="114300" marR="0" lvl="1" indent="-114300" algn="l" rtl="0">
                <a:lnSpc>
                  <a:spcPct val="90000"/>
                </a:lnSpc>
                <a:spcBef>
                  <a:spcPts val="0"/>
                </a:spcBef>
                <a:spcAft>
                  <a:spcPts val="0"/>
                </a:spcAft>
                <a:buClr>
                  <a:schemeClr val="dk1"/>
                </a:buClr>
                <a:buSzPts val="1400"/>
                <a:buFont typeface="Trebuchet MS"/>
                <a:buChar char="•"/>
              </a:pPr>
              <a:r>
                <a:rPr lang="en-US" sz="1400" b="0" i="0" u="none" strike="noStrike" cap="none">
                  <a:solidFill>
                    <a:schemeClr val="dk1"/>
                  </a:solidFill>
                  <a:latin typeface="Trebuchet MS"/>
                  <a:ea typeface="Trebuchet MS"/>
                  <a:cs typeface="Trebuchet MS"/>
                  <a:sym typeface="Trebuchet MS"/>
                </a:rPr>
                <a:t>Mapping each DC into a refinement pipeline.</a:t>
              </a:r>
              <a:endParaRPr/>
            </a:p>
            <a:p>
              <a:pPr marL="114300" marR="0" lvl="1" indent="-114300" algn="l" rtl="0">
                <a:lnSpc>
                  <a:spcPct val="90000"/>
                </a:lnSpc>
                <a:spcBef>
                  <a:spcPts val="210"/>
                </a:spcBef>
                <a:spcAft>
                  <a:spcPts val="0"/>
                </a:spcAft>
                <a:buClr>
                  <a:schemeClr val="dk1"/>
                </a:buClr>
                <a:buSzPts val="1400"/>
                <a:buFont typeface="Trebuchet MS"/>
                <a:buChar char="•"/>
              </a:pPr>
              <a:r>
                <a:rPr lang="en-US" sz="1400" b="0" i="0" u="none" strike="noStrike" cap="none">
                  <a:solidFill>
                    <a:schemeClr val="dk1"/>
                  </a:solidFill>
                  <a:latin typeface="Trebuchet MS"/>
                  <a:ea typeface="Trebuchet MS"/>
                  <a:cs typeface="Trebuchet MS"/>
                  <a:sym typeface="Trebuchet MS"/>
                </a:rPr>
                <a:t>Logical operators ensuring efficient DC evaluation.</a:t>
              </a:r>
              <a:endParaRPr/>
            </a:p>
          </p:txBody>
        </p:sp>
        <p:sp>
          <p:nvSpPr>
            <p:cNvPr id="184" name="Google Shape;184;p4"/>
            <p:cNvSpPr/>
            <p:nvPr/>
          </p:nvSpPr>
          <p:spPr>
            <a:xfrm>
              <a:off x="0" y="49"/>
              <a:ext cx="3462527" cy="1996771"/>
            </a:xfrm>
            <a:prstGeom prst="roundRect">
              <a:avLst>
                <a:gd name="adj" fmla="val 16667"/>
              </a:avLst>
            </a:prstGeom>
            <a:solidFill>
              <a:srgbClr val="52A01E"/>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txBox="1"/>
            <p:nvPr/>
          </p:nvSpPr>
          <p:spPr>
            <a:xfrm>
              <a:off x="97474" y="97523"/>
              <a:ext cx="3267579" cy="1801823"/>
            </a:xfrm>
            <a:prstGeom prst="rect">
              <a:avLst/>
            </a:prstGeom>
            <a:noFill/>
            <a:ln>
              <a:noFill/>
            </a:ln>
          </p:spPr>
          <p:txBody>
            <a:bodyPr spcFirstLastPara="1" wrap="square" lIns="156200" tIns="78100" rIns="156200" bIns="78100" anchor="ctr" anchorCtr="0">
              <a:noAutofit/>
            </a:bodyPr>
            <a:lstStyle/>
            <a:p>
              <a:pPr marL="0" marR="0" lvl="0" indent="0" algn="ctr" rtl="0">
                <a:lnSpc>
                  <a:spcPct val="90000"/>
                </a:lnSpc>
                <a:spcBef>
                  <a:spcPts val="0"/>
                </a:spcBef>
                <a:spcAft>
                  <a:spcPts val="0"/>
                </a:spcAft>
                <a:buClr>
                  <a:schemeClr val="lt1"/>
                </a:buClr>
                <a:buSzPts val="4100"/>
                <a:buFont typeface="Trebuchet MS"/>
                <a:buNone/>
              </a:pPr>
              <a:r>
                <a:rPr lang="en-US" sz="4100">
                  <a:solidFill>
                    <a:schemeClr val="lt1"/>
                  </a:solidFill>
                  <a:latin typeface="Trebuchet MS"/>
                  <a:ea typeface="Trebuchet MS"/>
                  <a:cs typeface="Trebuchet MS"/>
                  <a:sym typeface="Trebuchet MS"/>
                </a:rPr>
                <a:t>FACET Framework:</a:t>
              </a:r>
              <a:endParaRPr/>
            </a:p>
          </p:txBody>
        </p:sp>
        <p:sp>
          <p:nvSpPr>
            <p:cNvPr id="186" name="Google Shape;186;p4"/>
            <p:cNvSpPr/>
            <p:nvPr/>
          </p:nvSpPr>
          <p:spPr>
            <a:xfrm rot="5400000">
              <a:off x="5741621" y="17243"/>
              <a:ext cx="1597417" cy="6155605"/>
            </a:xfrm>
            <a:prstGeom prst="round2SameRect">
              <a:avLst>
                <a:gd name="adj1" fmla="val 16667"/>
                <a:gd name="adj2" fmla="val 0"/>
              </a:avLst>
            </a:prstGeom>
            <a:solidFill>
              <a:srgbClr val="F5E6C8">
                <a:alpha val="89803"/>
              </a:srgbClr>
            </a:solidFill>
            <a:ln w="19050" cap="rnd" cmpd="sng">
              <a:solidFill>
                <a:srgbClr val="F5E6C8">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txBox="1"/>
            <p:nvPr/>
          </p:nvSpPr>
          <p:spPr>
            <a:xfrm>
              <a:off x="3462528" y="2374316"/>
              <a:ext cx="6077626" cy="1441459"/>
            </a:xfrm>
            <a:prstGeom prst="rect">
              <a:avLst/>
            </a:prstGeom>
            <a:noFill/>
            <a:ln>
              <a:noFill/>
            </a:ln>
          </p:spPr>
          <p:txBody>
            <a:bodyPr spcFirstLastPara="1" wrap="square" lIns="53325" tIns="26650" rIns="53325" bIns="26650" anchor="ctr" anchorCtr="0">
              <a:noAutofit/>
            </a:bodyPr>
            <a:lstStyle/>
            <a:p>
              <a:pPr marL="114300" marR="0" lvl="1" indent="-114300" algn="l" rtl="0">
                <a:lnSpc>
                  <a:spcPct val="90000"/>
                </a:lnSpc>
                <a:spcBef>
                  <a:spcPts val="0"/>
                </a:spcBef>
                <a:spcAft>
                  <a:spcPts val="0"/>
                </a:spcAft>
                <a:buClr>
                  <a:schemeClr val="dk1"/>
                </a:buClr>
                <a:buSzPts val="1400"/>
                <a:buFont typeface="Trebuchet MS"/>
                <a:buChar char="•"/>
              </a:pPr>
              <a:r>
                <a:rPr lang="en-US" sz="1400" b="0" i="0" u="none" strike="noStrike" cap="none">
                  <a:solidFill>
                    <a:schemeClr val="dk1"/>
                  </a:solidFill>
                  <a:latin typeface="Trebuchet MS"/>
                  <a:ea typeface="Trebuchet MS"/>
                  <a:cs typeface="Trebuchet MS"/>
                  <a:sym typeface="Trebuchet MS"/>
                </a:rPr>
                <a:t>New algorithms with hybrid data structures for optimized error detection.</a:t>
              </a:r>
              <a:endParaRPr/>
            </a:p>
            <a:p>
              <a:pPr marL="114300" marR="0" lvl="1" indent="-114300" algn="l" rtl="0">
                <a:lnSpc>
                  <a:spcPct val="90000"/>
                </a:lnSpc>
                <a:spcBef>
                  <a:spcPts val="210"/>
                </a:spcBef>
                <a:spcAft>
                  <a:spcPts val="0"/>
                </a:spcAft>
                <a:buClr>
                  <a:schemeClr val="dk1"/>
                </a:buClr>
                <a:buSzPts val="1400"/>
                <a:buFont typeface="Trebuchet MS"/>
                <a:buChar char="•"/>
              </a:pPr>
              <a:r>
                <a:rPr lang="en-US" sz="1400" b="0" i="0" u="none" strike="noStrike" cap="none">
                  <a:solidFill>
                    <a:schemeClr val="dk1"/>
                  </a:solidFill>
                  <a:latin typeface="Trebuchet MS"/>
                  <a:ea typeface="Trebuchet MS"/>
                  <a:cs typeface="Trebuchet MS"/>
                  <a:sym typeface="Trebuchet MS"/>
                </a:rPr>
                <a:t>Introduction of column sketches to determine predicate evaluation order.</a:t>
              </a:r>
              <a:endParaRPr/>
            </a:p>
            <a:p>
              <a:pPr marL="114300" marR="0" lvl="1" indent="-114300" algn="l" rtl="0">
                <a:lnSpc>
                  <a:spcPct val="90000"/>
                </a:lnSpc>
                <a:spcBef>
                  <a:spcPts val="210"/>
                </a:spcBef>
                <a:spcAft>
                  <a:spcPts val="0"/>
                </a:spcAft>
                <a:buClr>
                  <a:schemeClr val="dk1"/>
                </a:buClr>
                <a:buSzPts val="1400"/>
                <a:buFont typeface="Trebuchet MS"/>
                <a:buChar char="•"/>
              </a:pPr>
              <a:r>
                <a:rPr lang="en-US" sz="1400" b="0" i="0" u="none" strike="noStrike" cap="none">
                  <a:solidFill>
                    <a:schemeClr val="dk1"/>
                  </a:solidFill>
                  <a:latin typeface="Trebuchet MS"/>
                  <a:ea typeface="Trebuchet MS"/>
                  <a:cs typeface="Trebuchet MS"/>
                  <a:sym typeface="Trebuchet MS"/>
                </a:rPr>
                <a:t>FACET's flexibility in handling multiple DCs with common predicates.</a:t>
              </a:r>
              <a:endParaRPr/>
            </a:p>
            <a:p>
              <a:pPr marL="114300" marR="0" lvl="1" indent="-114300" algn="l" rtl="0">
                <a:lnSpc>
                  <a:spcPct val="90000"/>
                </a:lnSpc>
                <a:spcBef>
                  <a:spcPts val="210"/>
                </a:spcBef>
                <a:spcAft>
                  <a:spcPts val="0"/>
                </a:spcAft>
                <a:buClr>
                  <a:schemeClr val="dk1"/>
                </a:buClr>
                <a:buSzPts val="1400"/>
                <a:buFont typeface="Trebuchet MS"/>
                <a:buChar char="•"/>
              </a:pPr>
              <a:r>
                <a:rPr lang="en-US" sz="1400" b="0" i="0" u="none" strike="noStrike" cap="none">
                  <a:solidFill>
                    <a:schemeClr val="dk1"/>
                  </a:solidFill>
                  <a:latin typeface="Trebuchet MS"/>
                  <a:ea typeface="Trebuchet MS"/>
                  <a:cs typeface="Trebuchet MS"/>
                  <a:sym typeface="Trebuchet MS"/>
                </a:rPr>
                <a:t>Modes of error detection and reuse for improved efficiency.</a:t>
              </a:r>
              <a:endParaRPr/>
            </a:p>
          </p:txBody>
        </p:sp>
        <p:sp>
          <p:nvSpPr>
            <p:cNvPr id="188" name="Google Shape;188;p4"/>
            <p:cNvSpPr/>
            <p:nvPr/>
          </p:nvSpPr>
          <p:spPr>
            <a:xfrm>
              <a:off x="0" y="2096660"/>
              <a:ext cx="3462527" cy="1996771"/>
            </a:xfrm>
            <a:prstGeom prst="roundRect">
              <a:avLst>
                <a:gd name="adj" fmla="val 16667"/>
              </a:avLst>
            </a:prstGeom>
            <a:solidFill>
              <a:srgbClr val="E7B91A"/>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txBox="1"/>
            <p:nvPr/>
          </p:nvSpPr>
          <p:spPr>
            <a:xfrm>
              <a:off x="97474" y="2194134"/>
              <a:ext cx="3267579" cy="1801823"/>
            </a:xfrm>
            <a:prstGeom prst="rect">
              <a:avLst/>
            </a:prstGeom>
            <a:noFill/>
            <a:ln>
              <a:noFill/>
            </a:ln>
          </p:spPr>
          <p:txBody>
            <a:bodyPr spcFirstLastPara="1" wrap="square" lIns="156200" tIns="78100" rIns="156200" bIns="78100" anchor="ctr" anchorCtr="0">
              <a:noAutofit/>
            </a:bodyPr>
            <a:lstStyle/>
            <a:p>
              <a:pPr marL="0" marR="0" lvl="0" indent="0" algn="ctr" rtl="0">
                <a:lnSpc>
                  <a:spcPct val="90000"/>
                </a:lnSpc>
                <a:spcBef>
                  <a:spcPts val="0"/>
                </a:spcBef>
                <a:spcAft>
                  <a:spcPts val="0"/>
                </a:spcAft>
                <a:buClr>
                  <a:schemeClr val="lt1"/>
                </a:buClr>
                <a:buSzPts val="4100"/>
                <a:buFont typeface="Trebuchet MS"/>
                <a:buNone/>
              </a:pPr>
              <a:r>
                <a:rPr lang="en-US" sz="4100">
                  <a:solidFill>
                    <a:schemeClr val="lt1"/>
                  </a:solidFill>
                  <a:latin typeface="Trebuchet MS"/>
                  <a:ea typeface="Trebuchet MS"/>
                  <a:cs typeface="Trebuchet MS"/>
                  <a:sym typeface="Trebuchet MS"/>
                </a:rPr>
                <a:t>Addressing drawbacks:</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DE6CC-4A08-127B-8412-0AB8E3D25792}"/>
              </a:ext>
            </a:extLst>
          </p:cNvPr>
          <p:cNvSpPr>
            <a:spLocks noGrp="1"/>
          </p:cNvSpPr>
          <p:nvPr>
            <p:ph type="title"/>
          </p:nvPr>
        </p:nvSpPr>
        <p:spPr>
          <a:xfrm>
            <a:off x="611016" y="1147643"/>
            <a:ext cx="3854528" cy="1278466"/>
          </a:xfrm>
        </p:spPr>
        <p:txBody>
          <a:bodyPr wrap="square" anchor="b">
            <a:normAutofit/>
          </a:bodyPr>
          <a:lstStyle/>
          <a:p>
            <a:pPr algn="ctr"/>
            <a:r>
              <a:rPr lang="en-US" sz="3200" dirty="0"/>
              <a:t>Violation Detection using Refinements</a:t>
            </a:r>
          </a:p>
        </p:txBody>
      </p:sp>
      <p:sp>
        <p:nvSpPr>
          <p:cNvPr id="3" name="Text Placeholder 2">
            <a:extLst>
              <a:ext uri="{FF2B5EF4-FFF2-40B4-BE49-F238E27FC236}">
                <a16:creationId xmlns:a16="http://schemas.microsoft.com/office/drawing/2014/main" id="{242A074B-D5A2-ACCE-0364-302F8AD36797}"/>
              </a:ext>
            </a:extLst>
          </p:cNvPr>
          <p:cNvSpPr>
            <a:spLocks noGrp="1"/>
          </p:cNvSpPr>
          <p:nvPr>
            <p:ph type="body" idx="1"/>
          </p:nvPr>
        </p:nvSpPr>
        <p:spPr>
          <a:xfrm>
            <a:off x="4760461" y="514924"/>
            <a:ext cx="4513541" cy="5526437"/>
          </a:xfrm>
        </p:spPr>
        <p:txBody>
          <a:bodyPr wrap="square" anchor="t">
            <a:normAutofit/>
          </a:bodyPr>
          <a:lstStyle/>
          <a:p>
            <a:r>
              <a:rPr lang="en-US" b="1" i="0" dirty="0">
                <a:effectLst/>
              </a:rPr>
              <a:t>Representation of Intermediates: C</a:t>
            </a:r>
            <a:r>
              <a:rPr lang="en-US" b="0" i="0" dirty="0">
                <a:effectLst/>
              </a:rPr>
              <a:t>ompact form of pairs of tuples (tids₁, tids₂).</a:t>
            </a:r>
          </a:p>
          <a:p>
            <a:pPr marL="137160" indent="0">
              <a:buNone/>
            </a:pPr>
            <a:endParaRPr lang="en-US" b="1" i="0" dirty="0">
              <a:effectLst/>
            </a:endParaRPr>
          </a:p>
          <a:p>
            <a:r>
              <a:rPr lang="en-US" b="1" i="0" dirty="0">
                <a:effectLst/>
              </a:rPr>
              <a:t>Refinement Operator:</a:t>
            </a:r>
            <a:r>
              <a:rPr lang="en-US" dirty="0"/>
              <a:t> </a:t>
            </a:r>
          </a:p>
          <a:p>
            <a:pPr marL="480060" indent="-342900">
              <a:buFont typeface="+mj-lt"/>
              <a:buAutoNum type="arabicPeriod"/>
            </a:pPr>
            <a:r>
              <a:rPr lang="en-US" b="0" i="0" dirty="0">
                <a:effectLst/>
              </a:rPr>
              <a:t>Takes pairs (tids1, tids2) and a predicate p.</a:t>
            </a:r>
          </a:p>
          <a:p>
            <a:pPr marL="480060" indent="-342900">
              <a:buFont typeface="+mj-lt"/>
              <a:buAutoNum type="arabicPeriod"/>
            </a:pPr>
            <a:r>
              <a:rPr lang="en-US" b="0" i="0" dirty="0">
                <a:effectLst/>
              </a:rPr>
              <a:t>Returns pairs (tids′₁, tids′₂) representing all subsets satisfying p.</a:t>
            </a:r>
          </a:p>
          <a:p>
            <a:r>
              <a:rPr lang="en-US" b="1" i="0" dirty="0">
                <a:effectLst/>
              </a:rPr>
              <a:t>Refinement Pipeline : </a:t>
            </a:r>
          </a:p>
          <a:p>
            <a:pPr marL="480060" indent="-342900">
              <a:buFont typeface="+mj-lt"/>
              <a:buAutoNum type="arabicPeriod"/>
            </a:pPr>
            <a:r>
              <a:rPr lang="en-US" b="0" i="0" dirty="0">
                <a:effectLst/>
              </a:rPr>
              <a:t>Describing the refinement of predicates p₁ and p₂.</a:t>
            </a:r>
          </a:p>
          <a:p>
            <a:pPr marL="480060" indent="-342900">
              <a:buFont typeface="+mj-lt"/>
              <a:buAutoNum type="arabicPeriod"/>
            </a:pPr>
            <a:r>
              <a:rPr lang="en-US" b="0" i="0" dirty="0">
                <a:effectLst/>
              </a:rPr>
              <a:t>Incremental consumption of pairs in the pipeline.</a:t>
            </a:r>
          </a:p>
          <a:p>
            <a:endParaRPr lang="en-US" b="0" i="0" dirty="0">
              <a:effectLst/>
            </a:endParaRPr>
          </a:p>
          <a:p>
            <a:endParaRPr lang="en-US" b="0" i="0" dirty="0">
              <a:effectLst/>
            </a:endParaRPr>
          </a:p>
          <a:p>
            <a:endParaRPr lang="en-US" dirty="0"/>
          </a:p>
        </p:txBody>
      </p:sp>
      <p:pic>
        <p:nvPicPr>
          <p:cNvPr id="5" name="Picture 4">
            <a:extLst>
              <a:ext uri="{FF2B5EF4-FFF2-40B4-BE49-F238E27FC236}">
                <a16:creationId xmlns:a16="http://schemas.microsoft.com/office/drawing/2014/main" id="{11B996E0-892E-C47A-247A-A129C5F7FFCB}"/>
              </a:ext>
            </a:extLst>
          </p:cNvPr>
          <p:cNvPicPr>
            <a:picLocks noChangeAspect="1"/>
          </p:cNvPicPr>
          <p:nvPr/>
        </p:nvPicPr>
        <p:blipFill>
          <a:blip r:embed="rId2"/>
          <a:stretch>
            <a:fillRect/>
          </a:stretch>
        </p:blipFill>
        <p:spPr>
          <a:xfrm>
            <a:off x="186812" y="3049196"/>
            <a:ext cx="4699819" cy="1330581"/>
          </a:xfrm>
          <a:prstGeom prst="rect">
            <a:avLst/>
          </a:prstGeom>
        </p:spPr>
      </p:pic>
    </p:spTree>
    <p:extLst>
      <p:ext uri="{BB962C8B-B14F-4D97-AF65-F5344CB8AC3E}">
        <p14:creationId xmlns:p14="http://schemas.microsoft.com/office/powerpoint/2010/main" val="756469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3"/>
        <p:cNvGrpSpPr/>
        <p:nvPr/>
      </p:nvGrpSpPr>
      <p:grpSpPr>
        <a:xfrm>
          <a:off x="0" y="0"/>
          <a:ext cx="0" cy="0"/>
          <a:chOff x="0" y="0"/>
          <a:chExt cx="0" cy="0"/>
        </a:xfrm>
      </p:grpSpPr>
      <p:grpSp>
        <p:nvGrpSpPr>
          <p:cNvPr id="194" name="Google Shape;194;p5"/>
          <p:cNvGrpSpPr/>
          <p:nvPr/>
        </p:nvGrpSpPr>
        <p:grpSpPr>
          <a:xfrm>
            <a:off x="0" y="-8467"/>
            <a:ext cx="12192000" cy="6866467"/>
            <a:chOff x="0" y="-8467"/>
            <a:chExt cx="12192000" cy="6866467"/>
          </a:xfrm>
        </p:grpSpPr>
        <p:cxnSp>
          <p:nvCxnSpPr>
            <p:cNvPr id="195" name="Google Shape;195;p5"/>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96" name="Google Shape;196;p5"/>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197" name="Google Shape;197;p5"/>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98" name="Google Shape;198;p5"/>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99" name="Google Shape;199;p5"/>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0" name="Google Shape;200;p5"/>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1" name="Google Shape;201;p5"/>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2" name="Google Shape;202;p5"/>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3" name="Google Shape;203;p5"/>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4" name="Google Shape;204;p5"/>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05" name="Google Shape;205;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6" name="Google Shape;206;p5"/>
          <p:cNvSpPr txBox="1">
            <a:spLocks noGrp="1"/>
          </p:cNvSpPr>
          <p:nvPr>
            <p:ph type="title"/>
          </p:nvPr>
        </p:nvSpPr>
        <p:spPr>
          <a:xfrm>
            <a:off x="1043950" y="1179151"/>
            <a:ext cx="3300646" cy="4463889"/>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chemeClr val="accent1"/>
                </a:solidFill>
                <a:latin typeface="Trebuchet MS"/>
                <a:ea typeface="Trebuchet MS"/>
                <a:cs typeface="Trebuchet MS"/>
                <a:sym typeface="Trebuchet MS"/>
              </a:rPr>
              <a:t>Design of FACET (</a:t>
            </a:r>
            <a:r>
              <a:rPr lang="en-US" sz="3600" b="1" i="0" u="none" strike="noStrike" cap="none" dirty="0" err="1">
                <a:solidFill>
                  <a:schemeClr val="accent1"/>
                </a:solidFill>
                <a:latin typeface="Trebuchet MS"/>
                <a:ea typeface="Trebuchet MS"/>
                <a:cs typeface="Trebuchet MS"/>
                <a:sym typeface="Trebuchet MS"/>
              </a:rPr>
              <a:t>FAst</a:t>
            </a:r>
            <a:r>
              <a:rPr lang="en-US" sz="3600" b="1" i="0" u="none" strike="noStrike" cap="none" dirty="0">
                <a:solidFill>
                  <a:schemeClr val="accent1"/>
                </a:solidFill>
                <a:latin typeface="Trebuchet MS"/>
                <a:ea typeface="Trebuchet MS"/>
                <a:cs typeface="Trebuchet MS"/>
                <a:sym typeface="Trebuchet MS"/>
              </a:rPr>
              <a:t> Constraint-based Error </a:t>
            </a:r>
            <a:r>
              <a:rPr lang="en-US" sz="3600" b="1" i="0" u="none" strike="noStrike" cap="none" dirty="0" err="1">
                <a:solidFill>
                  <a:schemeClr val="accent1"/>
                </a:solidFill>
                <a:latin typeface="Trebuchet MS"/>
                <a:ea typeface="Trebuchet MS"/>
                <a:cs typeface="Trebuchet MS"/>
                <a:sym typeface="Trebuchet MS"/>
              </a:rPr>
              <a:t>DeTector</a:t>
            </a:r>
            <a:r>
              <a:rPr lang="en-US" sz="3600" b="1" i="0" u="none" strike="noStrike" cap="none" dirty="0">
                <a:solidFill>
                  <a:schemeClr val="accent1"/>
                </a:solidFill>
                <a:latin typeface="Trebuchet MS"/>
                <a:ea typeface="Trebuchet MS"/>
                <a:cs typeface="Trebuchet MS"/>
                <a:sym typeface="Trebuchet MS"/>
              </a:rPr>
              <a:t>)</a:t>
            </a:r>
            <a:endParaRPr sz="3600" b="0" i="0" u="none" strike="noStrike" cap="none" dirty="0">
              <a:solidFill>
                <a:schemeClr val="accent1"/>
              </a:solidFill>
              <a:latin typeface="Trebuchet MS"/>
              <a:ea typeface="Trebuchet MS"/>
              <a:cs typeface="Trebuchet MS"/>
              <a:sym typeface="Trebuchet MS"/>
            </a:endParaRPr>
          </a:p>
        </p:txBody>
      </p:sp>
      <p:sp>
        <p:nvSpPr>
          <p:cNvPr id="207" name="Google Shape;207;p5"/>
          <p:cNvSpPr/>
          <p:nvPr/>
        </p:nvSpPr>
        <p:spPr>
          <a:xfrm>
            <a:off x="0" y="4013200"/>
            <a:ext cx="448733" cy="2844800"/>
          </a:xfrm>
          <a:prstGeom prst="triangle">
            <a:avLst>
              <a:gd name="adj" fmla="val 0"/>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208" name="Google Shape;208;p5"/>
          <p:cNvCxnSpPr/>
          <p:nvPr/>
        </p:nvCxnSpPr>
        <p:spPr>
          <a:xfrm>
            <a:off x="4656670" y="1442595"/>
            <a:ext cx="0" cy="3937000"/>
          </a:xfrm>
          <a:prstGeom prst="straightConnector1">
            <a:avLst/>
          </a:prstGeom>
          <a:noFill/>
          <a:ln w="12700" cap="rnd" cmpd="sng">
            <a:solidFill>
              <a:schemeClr val="accent1"/>
            </a:solidFill>
            <a:prstDash val="solid"/>
            <a:round/>
            <a:headEnd type="none" w="sm" len="sm"/>
            <a:tailEnd type="none" w="sm" len="sm"/>
          </a:ln>
        </p:spPr>
      </p:cxnSp>
      <p:sp>
        <p:nvSpPr>
          <p:cNvPr id="209" name="Google Shape;209;p5"/>
          <p:cNvSpPr txBox="1"/>
          <p:nvPr/>
        </p:nvSpPr>
        <p:spPr>
          <a:xfrm>
            <a:off x="4955778" y="853416"/>
            <a:ext cx="6169083" cy="5472901"/>
          </a:xfrm>
          <a:prstGeom prst="rect">
            <a:avLst/>
          </a:prstGeom>
          <a:noFill/>
          <a:ln>
            <a:noFill/>
          </a:ln>
        </p:spPr>
        <p:txBody>
          <a:bodyPr spcFirstLastPara="1" wrap="square" lIns="91425" tIns="45700" rIns="91425" bIns="45700" anchor="ctr" anchorCtr="0">
            <a:noAutofit/>
          </a:bodyPr>
          <a:lstStyle/>
          <a:p>
            <a:pPr marL="285750" marR="0" lvl="0" indent="-285750" algn="l" rtl="0">
              <a:lnSpc>
                <a:spcPct val="90000"/>
              </a:lnSpc>
              <a:spcBef>
                <a:spcPts val="0"/>
              </a:spcBef>
              <a:spcAft>
                <a:spcPts val="0"/>
              </a:spcAft>
              <a:buClr>
                <a:schemeClr val="accent1"/>
              </a:buClr>
              <a:buSzPts val="1280"/>
              <a:buFont typeface="Noto Sans Symbols"/>
              <a:buChar char="►"/>
            </a:pPr>
            <a:r>
              <a:rPr lang="en-US" sz="1600" dirty="0">
                <a:solidFill>
                  <a:srgbClr val="3F3F3F"/>
                </a:solidFill>
                <a:latin typeface="Trebuchet MS"/>
                <a:ea typeface="Trebuchet MS"/>
                <a:cs typeface="Trebuchet MS"/>
                <a:sym typeface="Trebuchet MS"/>
              </a:rPr>
              <a:t>Optimizing Denial Constraint (DC) Predicate Refinement</a:t>
            </a:r>
            <a:endParaRPr dirty="0"/>
          </a:p>
          <a:p>
            <a:pPr marL="742950" marR="0" lvl="1" indent="-285750" algn="l" rtl="0">
              <a:lnSpc>
                <a:spcPct val="90000"/>
              </a:lnSpc>
              <a:spcBef>
                <a:spcPts val="1000"/>
              </a:spcBef>
              <a:spcAft>
                <a:spcPts val="0"/>
              </a:spcAft>
              <a:buClr>
                <a:schemeClr val="accent1"/>
              </a:buClr>
              <a:buSzPts val="1280"/>
              <a:buFont typeface="Noto Sans Symbols"/>
              <a:buChar char="►"/>
            </a:pPr>
            <a:r>
              <a:rPr lang="en-US" sz="1600" b="0" i="0" u="none" strike="noStrike" cap="none" dirty="0">
                <a:solidFill>
                  <a:srgbClr val="3F3F3F"/>
                </a:solidFill>
                <a:latin typeface="Trebuchet MS"/>
                <a:ea typeface="Trebuchet MS"/>
                <a:cs typeface="Trebuchet MS"/>
                <a:sym typeface="Trebuchet MS"/>
              </a:rPr>
              <a:t>DC predicates (# of columns and the comparison operator) play a crucial role in refinement performance.</a:t>
            </a:r>
            <a:endParaRPr dirty="0"/>
          </a:p>
          <a:p>
            <a:pPr marL="742950" marR="0" lvl="1" indent="-285750" algn="l" rtl="0">
              <a:lnSpc>
                <a:spcPct val="90000"/>
              </a:lnSpc>
              <a:spcBef>
                <a:spcPts val="1000"/>
              </a:spcBef>
              <a:spcAft>
                <a:spcPts val="0"/>
              </a:spcAft>
              <a:buClr>
                <a:schemeClr val="accent1"/>
              </a:buClr>
              <a:buSzPts val="1280"/>
              <a:buFont typeface="Noto Sans Symbols"/>
              <a:buChar char="►"/>
            </a:pPr>
            <a:r>
              <a:rPr lang="en-US" sz="1600" b="0" i="0" u="none" strike="noStrike" cap="none" dirty="0">
                <a:solidFill>
                  <a:srgbClr val="3F3F3F"/>
                </a:solidFill>
                <a:latin typeface="Trebuchet MS"/>
                <a:ea typeface="Trebuchet MS"/>
                <a:cs typeface="Trebuchet MS"/>
                <a:sym typeface="Trebuchet MS"/>
              </a:rPr>
              <a:t>Existing algorithms face challenges. E.g. Nested loop approach</a:t>
            </a:r>
            <a:endParaRPr sz="1600" b="0" i="0" u="none" strike="noStrike" cap="none" dirty="0">
              <a:solidFill>
                <a:srgbClr val="3F3F3F"/>
              </a:solidFill>
              <a:latin typeface="Trebuchet MS"/>
              <a:ea typeface="Trebuchet MS"/>
              <a:cs typeface="Trebuchet MS"/>
              <a:sym typeface="Trebuchet MS"/>
            </a:endParaRPr>
          </a:p>
          <a:p>
            <a:pPr marL="742950" marR="0" lvl="1" indent="-285750" algn="l" rtl="0">
              <a:lnSpc>
                <a:spcPct val="90000"/>
              </a:lnSpc>
              <a:spcBef>
                <a:spcPts val="1000"/>
              </a:spcBef>
              <a:spcAft>
                <a:spcPts val="0"/>
              </a:spcAft>
              <a:buClr>
                <a:schemeClr val="accent1"/>
              </a:buClr>
              <a:buSzPts val="1280"/>
              <a:buFont typeface="Noto Sans Symbols"/>
              <a:buChar char="►"/>
            </a:pPr>
            <a:r>
              <a:rPr lang="en-US" sz="1600" b="0" i="0" u="none" strike="noStrike" cap="none" dirty="0">
                <a:solidFill>
                  <a:srgbClr val="3F3F3F"/>
                </a:solidFill>
                <a:latin typeface="Trebuchet MS"/>
                <a:ea typeface="Trebuchet MS"/>
                <a:cs typeface="Trebuchet MS"/>
                <a:sym typeface="Trebuchet MS"/>
              </a:rPr>
              <a:t>Author’s approach addresses limitations.</a:t>
            </a:r>
            <a:endParaRPr dirty="0"/>
          </a:p>
          <a:p>
            <a:pPr marL="742950" marR="0" lvl="1" indent="-285750" algn="l" rtl="0">
              <a:lnSpc>
                <a:spcPct val="90000"/>
              </a:lnSpc>
              <a:spcBef>
                <a:spcPts val="1000"/>
              </a:spcBef>
              <a:spcAft>
                <a:spcPts val="0"/>
              </a:spcAft>
              <a:buClr>
                <a:schemeClr val="accent1"/>
              </a:buClr>
              <a:buSzPts val="1280"/>
              <a:buFont typeface="Noto Sans Symbols"/>
              <a:buChar char="►"/>
            </a:pPr>
            <a:r>
              <a:rPr lang="en-US" sz="1600" b="0" i="0" u="none" strike="noStrike" cap="none" dirty="0">
                <a:solidFill>
                  <a:srgbClr val="3F3F3F"/>
                </a:solidFill>
                <a:latin typeface="Trebuchet MS"/>
                <a:ea typeface="Trebuchet MS"/>
                <a:cs typeface="Trebuchet MS"/>
                <a:sym typeface="Trebuchet MS"/>
              </a:rPr>
              <a:t>Predicates categorized into Equalities, Non-equalities, and Inequalities for specialized algorithms.</a:t>
            </a:r>
            <a:endParaRPr dirty="0"/>
          </a:p>
          <a:p>
            <a:pPr marL="457200" marR="0" lvl="1" indent="0" algn="l" rtl="0">
              <a:lnSpc>
                <a:spcPct val="90000"/>
              </a:lnSpc>
              <a:spcBef>
                <a:spcPts val="1000"/>
              </a:spcBef>
              <a:spcAft>
                <a:spcPts val="0"/>
              </a:spcAft>
              <a:buClr>
                <a:schemeClr val="accent1"/>
              </a:buClr>
              <a:buSzPts val="1280"/>
              <a:buFont typeface="Noto Sans Symbols"/>
              <a:buNone/>
            </a:pPr>
            <a:endParaRPr sz="1600" b="0" i="0" u="none" strike="noStrike" cap="none" dirty="0">
              <a:solidFill>
                <a:srgbClr val="3F3F3F"/>
              </a:solidFill>
              <a:latin typeface="Trebuchet MS"/>
              <a:ea typeface="Trebuchet MS"/>
              <a:cs typeface="Trebuchet MS"/>
              <a:sym typeface="Trebuchet MS"/>
            </a:endParaRPr>
          </a:p>
          <a:p>
            <a:pPr marL="285750" marR="0" lvl="0" indent="-285750" algn="l" rtl="0">
              <a:lnSpc>
                <a:spcPct val="90000"/>
              </a:lnSpc>
              <a:spcBef>
                <a:spcPts val="1000"/>
              </a:spcBef>
              <a:spcAft>
                <a:spcPts val="0"/>
              </a:spcAft>
              <a:buClr>
                <a:schemeClr val="accent1"/>
              </a:buClr>
              <a:buSzPts val="1280"/>
              <a:buFont typeface="Noto Sans Symbols"/>
              <a:buChar char="►"/>
            </a:pPr>
            <a:r>
              <a:rPr lang="en-US" sz="1600" dirty="0">
                <a:solidFill>
                  <a:srgbClr val="3F3F3F"/>
                </a:solidFill>
                <a:latin typeface="Trebuchet MS"/>
                <a:ea typeface="Trebuchet MS"/>
                <a:cs typeface="Trebuchet MS"/>
                <a:sym typeface="Trebuchet MS"/>
              </a:rPr>
              <a:t>Hybrid TIDs Representation</a:t>
            </a:r>
            <a:endParaRPr dirty="0"/>
          </a:p>
          <a:p>
            <a:pPr marL="742950" marR="0" lvl="1" indent="-285750" algn="l" rtl="0">
              <a:lnSpc>
                <a:spcPct val="90000"/>
              </a:lnSpc>
              <a:spcBef>
                <a:spcPts val="1000"/>
              </a:spcBef>
              <a:spcAft>
                <a:spcPts val="0"/>
              </a:spcAft>
              <a:buClr>
                <a:schemeClr val="accent1"/>
              </a:buClr>
              <a:buSzPts val="1280"/>
              <a:buFont typeface="Noto Sans Symbols"/>
              <a:buChar char="►"/>
            </a:pPr>
            <a:r>
              <a:rPr lang="en-US" sz="1600" b="0" i="0" u="none" strike="noStrike" cap="none" dirty="0">
                <a:solidFill>
                  <a:srgbClr val="3F3F3F"/>
                </a:solidFill>
                <a:latin typeface="Trebuchet MS"/>
                <a:ea typeface="Trebuchet MS"/>
                <a:cs typeface="Trebuchet MS"/>
                <a:sym typeface="Trebuchet MS"/>
              </a:rPr>
              <a:t>Goal : Optimized Data Representation</a:t>
            </a:r>
            <a:endParaRPr dirty="0"/>
          </a:p>
          <a:p>
            <a:pPr marL="742950" marR="0" lvl="1" indent="-285750" algn="l" rtl="0">
              <a:lnSpc>
                <a:spcPct val="90000"/>
              </a:lnSpc>
              <a:spcBef>
                <a:spcPts val="1000"/>
              </a:spcBef>
              <a:spcAft>
                <a:spcPts val="0"/>
              </a:spcAft>
              <a:buClr>
                <a:schemeClr val="accent1"/>
              </a:buClr>
              <a:buSzPts val="1280"/>
              <a:buFont typeface="Noto Sans Symbols"/>
              <a:buChar char="►"/>
            </a:pPr>
            <a:r>
              <a:rPr lang="en-US" sz="1600" b="0" i="0" u="none" strike="noStrike" cap="none" dirty="0">
                <a:solidFill>
                  <a:srgbClr val="3F3F3F"/>
                </a:solidFill>
                <a:latin typeface="Trebuchet MS"/>
                <a:ea typeface="Trebuchet MS"/>
                <a:cs typeface="Trebuchet MS"/>
                <a:sym typeface="Trebuchet MS"/>
              </a:rPr>
              <a:t>HYDRA and VioFinder examples using arrays and compressed bitmaps.</a:t>
            </a:r>
            <a:endParaRPr dirty="0"/>
          </a:p>
          <a:p>
            <a:pPr marL="742950" marR="0" lvl="1" indent="-285750" algn="l" rtl="0">
              <a:lnSpc>
                <a:spcPct val="90000"/>
              </a:lnSpc>
              <a:spcBef>
                <a:spcPts val="1000"/>
              </a:spcBef>
              <a:spcAft>
                <a:spcPts val="0"/>
              </a:spcAft>
              <a:buClr>
                <a:schemeClr val="accent1"/>
              </a:buClr>
              <a:buSzPts val="1280"/>
              <a:buFont typeface="Noto Sans Symbols"/>
              <a:buChar char="►"/>
            </a:pPr>
            <a:r>
              <a:rPr lang="en-US" sz="1600" b="0" i="0" u="none" strike="noStrike" cap="none" dirty="0">
                <a:solidFill>
                  <a:srgbClr val="3F3F3F"/>
                </a:solidFill>
                <a:latin typeface="Trebuchet MS"/>
                <a:ea typeface="Trebuchet MS"/>
                <a:cs typeface="Trebuchet MS"/>
                <a:sym typeface="Trebuchet MS"/>
              </a:rPr>
              <a:t>FACET's hybrid approach switches between array and bitmap representations based on computation patterns.</a:t>
            </a:r>
            <a:endParaRPr dirty="0"/>
          </a:p>
          <a:p>
            <a:pPr marL="742950" marR="0" lvl="1" indent="-204469" algn="l" rtl="0">
              <a:lnSpc>
                <a:spcPct val="90000"/>
              </a:lnSpc>
              <a:spcBef>
                <a:spcPts val="1000"/>
              </a:spcBef>
              <a:spcAft>
                <a:spcPts val="0"/>
              </a:spcAft>
              <a:buClr>
                <a:schemeClr val="accent1"/>
              </a:buClr>
              <a:buSzPts val="1280"/>
              <a:buFont typeface="Noto Sans Symbols"/>
              <a:buNone/>
            </a:pPr>
            <a:endParaRPr sz="1600" b="0" i="0" u="none" strike="noStrike" cap="none" dirty="0">
              <a:solidFill>
                <a:srgbClr val="3F3F3F"/>
              </a:solidFill>
              <a:latin typeface="Trebuchet MS"/>
              <a:ea typeface="Trebuchet MS"/>
              <a:cs typeface="Trebuchet MS"/>
              <a:sym typeface="Trebuchet MS"/>
            </a:endParaRPr>
          </a:p>
          <a:p>
            <a:pPr marL="285750" marR="0" lvl="0" indent="-285750" algn="l" rtl="0">
              <a:lnSpc>
                <a:spcPct val="90000"/>
              </a:lnSpc>
              <a:spcBef>
                <a:spcPts val="1000"/>
              </a:spcBef>
              <a:spcAft>
                <a:spcPts val="0"/>
              </a:spcAft>
              <a:buClr>
                <a:schemeClr val="accent1"/>
              </a:buClr>
              <a:buSzPts val="1280"/>
              <a:buFont typeface="Noto Sans Symbols"/>
              <a:buChar char="►"/>
            </a:pPr>
            <a:r>
              <a:rPr lang="en-US" sz="1600" dirty="0">
                <a:solidFill>
                  <a:srgbClr val="3F3F3F"/>
                </a:solidFill>
                <a:latin typeface="Trebuchet MS"/>
                <a:ea typeface="Trebuchet MS"/>
                <a:cs typeface="Trebuchet MS"/>
                <a:sym typeface="Trebuchet MS"/>
              </a:rPr>
              <a:t>Two-Phase Structure </a:t>
            </a:r>
            <a:endParaRPr sz="1600" b="0" i="0" u="none" strike="noStrike" dirty="0">
              <a:solidFill>
                <a:srgbClr val="3F3F3F"/>
              </a:solidFill>
              <a:latin typeface="Trebuchet MS"/>
              <a:ea typeface="Trebuchet MS"/>
              <a:cs typeface="Trebuchet MS"/>
              <a:sym typeface="Trebuchet MS"/>
            </a:endParaRPr>
          </a:p>
          <a:p>
            <a:pPr marL="742950" marR="0" lvl="1" indent="-285750" algn="l" rtl="0">
              <a:lnSpc>
                <a:spcPct val="90000"/>
              </a:lnSpc>
              <a:spcBef>
                <a:spcPts val="1000"/>
              </a:spcBef>
              <a:spcAft>
                <a:spcPts val="0"/>
              </a:spcAft>
              <a:buClr>
                <a:schemeClr val="accent1"/>
              </a:buClr>
              <a:buSzPts val="1280"/>
              <a:buFont typeface="Noto Sans Symbols"/>
              <a:buChar char="►"/>
            </a:pPr>
            <a:r>
              <a:rPr lang="en-US" sz="1600" b="0" i="0" u="none" strike="noStrike" cap="none" dirty="0">
                <a:solidFill>
                  <a:srgbClr val="3F3F3F"/>
                </a:solidFill>
                <a:latin typeface="Trebuchet MS"/>
                <a:ea typeface="Trebuchet MS"/>
                <a:cs typeface="Trebuchet MS"/>
                <a:sym typeface="Trebuchet MS"/>
              </a:rPr>
              <a:t>Two-phase refinement structure: Fetching column values and iterating data structures.</a:t>
            </a:r>
            <a:endParaRPr dirty="0"/>
          </a:p>
          <a:p>
            <a:pPr marL="742950" marR="0" lvl="1" indent="-285750" algn="l" rtl="0">
              <a:lnSpc>
                <a:spcPct val="90000"/>
              </a:lnSpc>
              <a:spcBef>
                <a:spcPts val="1000"/>
              </a:spcBef>
              <a:spcAft>
                <a:spcPts val="0"/>
              </a:spcAft>
              <a:buClr>
                <a:schemeClr val="accent1"/>
              </a:buClr>
              <a:buSzPts val="1280"/>
              <a:buFont typeface="Noto Sans Symbols"/>
              <a:buChar char="►"/>
            </a:pPr>
            <a:r>
              <a:rPr lang="en-US" sz="1600" b="0" i="0" u="none" strike="noStrike" cap="none" dirty="0">
                <a:solidFill>
                  <a:srgbClr val="3F3F3F"/>
                </a:solidFill>
                <a:latin typeface="Trebuchet MS"/>
                <a:ea typeface="Trebuchet MS"/>
                <a:cs typeface="Trebuchet MS"/>
                <a:sym typeface="Trebuchet MS"/>
              </a:rPr>
              <a:t>Dependency on hash tables; building phase crucial for performance.</a:t>
            </a:r>
            <a:endParaRPr dirty="0"/>
          </a:p>
        </p:txBody>
      </p:sp>
      <p:sp>
        <p:nvSpPr>
          <p:cNvPr id="210" name="Google Shape;210;p5"/>
          <p:cNvSpPr/>
          <p:nvPr/>
        </p:nvSpPr>
        <p:spPr>
          <a:xfrm rot="10800000" flipH="1">
            <a:off x="11364139" y="0"/>
            <a:ext cx="842596" cy="4616289"/>
          </a:xfrm>
          <a:prstGeom prst="triangle">
            <a:avLst>
              <a:gd name="adj" fmla="val 100000"/>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4"/>
        <p:cNvGrpSpPr/>
        <p:nvPr/>
      </p:nvGrpSpPr>
      <p:grpSpPr>
        <a:xfrm>
          <a:off x="0" y="0"/>
          <a:ext cx="0" cy="0"/>
          <a:chOff x="0" y="0"/>
          <a:chExt cx="0" cy="0"/>
        </a:xfrm>
      </p:grpSpPr>
      <p:grpSp>
        <p:nvGrpSpPr>
          <p:cNvPr id="215" name="Google Shape;215;p6"/>
          <p:cNvGrpSpPr/>
          <p:nvPr/>
        </p:nvGrpSpPr>
        <p:grpSpPr>
          <a:xfrm>
            <a:off x="0" y="-8467"/>
            <a:ext cx="12192000" cy="6866467"/>
            <a:chOff x="0" y="-8467"/>
            <a:chExt cx="12192000" cy="6866467"/>
          </a:xfrm>
        </p:grpSpPr>
        <p:cxnSp>
          <p:nvCxnSpPr>
            <p:cNvPr id="216" name="Google Shape;216;p6"/>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17" name="Google Shape;217;p6"/>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18" name="Google Shape;218;p6"/>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19" name="Google Shape;219;p6"/>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20" name="Google Shape;220;p6"/>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21" name="Google Shape;221;p6"/>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22" name="Google Shape;222;p6"/>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23" name="Google Shape;223;p6"/>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24" name="Google Shape;224;p6"/>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25" name="Google Shape;225;p6"/>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26" name="Google Shape;226;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27" name="Google Shape;227;p6"/>
          <p:cNvSpPr txBox="1">
            <a:spLocks noGrp="1"/>
          </p:cNvSpPr>
          <p:nvPr>
            <p:ph type="title"/>
          </p:nvPr>
        </p:nvSpPr>
        <p:spPr>
          <a:xfrm>
            <a:off x="1286933" y="609600"/>
            <a:ext cx="10197494" cy="1099457"/>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chemeClr val="accent1"/>
                </a:solidFill>
                <a:latin typeface="Trebuchet MS"/>
                <a:ea typeface="Trebuchet MS"/>
                <a:cs typeface="Trebuchet MS"/>
                <a:sym typeface="Trebuchet MS"/>
              </a:rPr>
              <a:t>Design of FACET (Continued)</a:t>
            </a:r>
            <a:endParaRPr sz="3600" b="0" i="0" u="none" strike="noStrike" cap="none" dirty="0">
              <a:solidFill>
                <a:schemeClr val="accent1"/>
              </a:solidFill>
              <a:latin typeface="Trebuchet MS"/>
              <a:ea typeface="Trebuchet MS"/>
              <a:cs typeface="Trebuchet MS"/>
              <a:sym typeface="Trebuchet MS"/>
            </a:endParaRPr>
          </a:p>
        </p:txBody>
      </p:sp>
      <p:sp>
        <p:nvSpPr>
          <p:cNvPr id="228" name="Google Shape;228;p6"/>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29" name="Google Shape;229;p6"/>
          <p:cNvSpPr/>
          <p:nvPr/>
        </p:nvSpPr>
        <p:spPr>
          <a:xfrm flipH="1">
            <a:off x="11743267"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nvGrpSpPr>
          <p:cNvPr id="230" name="Google Shape;230;p6"/>
          <p:cNvGrpSpPr/>
          <p:nvPr/>
        </p:nvGrpSpPr>
        <p:grpSpPr>
          <a:xfrm>
            <a:off x="1295535" y="2105992"/>
            <a:ext cx="9600927" cy="3778582"/>
            <a:chOff x="8602" y="157449"/>
            <a:chExt cx="9600927" cy="3778582"/>
          </a:xfrm>
        </p:grpSpPr>
        <p:sp>
          <p:nvSpPr>
            <p:cNvPr id="231" name="Google Shape;231;p6"/>
            <p:cNvSpPr/>
            <p:nvPr/>
          </p:nvSpPr>
          <p:spPr>
            <a:xfrm>
              <a:off x="8602" y="157449"/>
              <a:ext cx="1003081" cy="1003081"/>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8602" y="1323010"/>
              <a:ext cx="2865948" cy="42989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txBox="1"/>
            <p:nvPr/>
          </p:nvSpPr>
          <p:spPr>
            <a:xfrm>
              <a:off x="8602" y="1323010"/>
              <a:ext cx="2865948" cy="429892"/>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Trebuchet MS"/>
                <a:buNone/>
              </a:pPr>
              <a:r>
                <a:rPr lang="en-US" sz="1600" b="1">
                  <a:solidFill>
                    <a:schemeClr val="dk1"/>
                  </a:solidFill>
                  <a:latin typeface="Trebuchet MS"/>
                  <a:ea typeface="Trebuchet MS"/>
                  <a:cs typeface="Trebuchet MS"/>
                  <a:sym typeface="Trebuchet MS"/>
                </a:rPr>
                <a:t>Hash-Join-Like Optimization:</a:t>
              </a:r>
              <a:endParaRPr/>
            </a:p>
          </p:txBody>
        </p:sp>
        <p:sp>
          <p:nvSpPr>
            <p:cNvPr id="234" name="Google Shape;234;p6"/>
            <p:cNvSpPr/>
            <p:nvPr/>
          </p:nvSpPr>
          <p:spPr>
            <a:xfrm>
              <a:off x="8602" y="1828474"/>
              <a:ext cx="2865948" cy="21075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txBox="1"/>
            <p:nvPr/>
          </p:nvSpPr>
          <p:spPr>
            <a:xfrm>
              <a:off x="8602" y="1828474"/>
              <a:ext cx="2865948" cy="210755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200"/>
                <a:buFont typeface="Trebuchet MS"/>
                <a:buNone/>
              </a:pPr>
              <a:r>
                <a:rPr lang="en-US" sz="1200" b="0" i="0">
                  <a:solidFill>
                    <a:schemeClr val="dk1"/>
                  </a:solidFill>
                  <a:latin typeface="Trebuchet MS"/>
                  <a:ea typeface="Trebuchet MS"/>
                  <a:cs typeface="Trebuchet MS"/>
                  <a:sym typeface="Trebuchet MS"/>
                </a:rPr>
                <a:t>Comparison with existing algorithms creating separate hash tables.</a:t>
              </a:r>
              <a:endParaRPr sz="1200">
                <a:solidFill>
                  <a:schemeClr val="dk1"/>
                </a:solidFill>
                <a:latin typeface="Trebuchet MS"/>
                <a:ea typeface="Trebuchet MS"/>
                <a:cs typeface="Trebuchet MS"/>
                <a:sym typeface="Trebuchet MS"/>
              </a:endParaRPr>
            </a:p>
            <a:p>
              <a:pPr marL="0" marR="0" lvl="0" indent="0" algn="l" rtl="0">
                <a:lnSpc>
                  <a:spcPct val="90000"/>
                </a:lnSpc>
                <a:spcBef>
                  <a:spcPts val="420"/>
                </a:spcBef>
                <a:spcAft>
                  <a:spcPts val="0"/>
                </a:spcAft>
                <a:buClr>
                  <a:schemeClr val="dk1"/>
                </a:buClr>
                <a:buSzPts val="1200"/>
                <a:buFont typeface="Trebuchet MS"/>
                <a:buNone/>
              </a:pPr>
              <a:r>
                <a:rPr lang="en-US" sz="1200" b="0" i="0">
                  <a:solidFill>
                    <a:schemeClr val="dk1"/>
                  </a:solidFill>
                  <a:latin typeface="Trebuchet MS"/>
                  <a:ea typeface="Trebuchet MS"/>
                  <a:cs typeface="Trebuchet MS"/>
                  <a:sym typeface="Trebuchet MS"/>
                </a:rPr>
                <a:t>FACET's approach uses a single hash table and a hash-join-like technique, improving efficiency.</a:t>
              </a:r>
              <a:endParaRPr sz="1200">
                <a:solidFill>
                  <a:schemeClr val="dk1"/>
                </a:solidFill>
                <a:latin typeface="Trebuchet MS"/>
                <a:ea typeface="Trebuchet MS"/>
                <a:cs typeface="Trebuchet MS"/>
                <a:sym typeface="Trebuchet MS"/>
              </a:endParaRPr>
            </a:p>
          </p:txBody>
        </p:sp>
        <p:sp>
          <p:nvSpPr>
            <p:cNvPr id="236" name="Google Shape;236;p6"/>
            <p:cNvSpPr/>
            <p:nvPr/>
          </p:nvSpPr>
          <p:spPr>
            <a:xfrm>
              <a:off x="3376092" y="157449"/>
              <a:ext cx="1003081" cy="1003081"/>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3376092" y="1323010"/>
              <a:ext cx="2865948" cy="42989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txBox="1"/>
            <p:nvPr/>
          </p:nvSpPr>
          <p:spPr>
            <a:xfrm>
              <a:off x="3376092" y="1323010"/>
              <a:ext cx="2865948" cy="429892"/>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Trebuchet MS"/>
                <a:buNone/>
              </a:pPr>
              <a:r>
                <a:rPr lang="en-US" sz="1600" b="1">
                  <a:solidFill>
                    <a:schemeClr val="dk1"/>
                  </a:solidFill>
                  <a:latin typeface="Trebuchet MS"/>
                  <a:ea typeface="Trebuchet MS"/>
                  <a:cs typeface="Trebuchet MS"/>
                  <a:sym typeface="Trebuchet MS"/>
                </a:rPr>
                <a:t>Inequality Challenges:</a:t>
              </a:r>
              <a:endParaRPr/>
            </a:p>
          </p:txBody>
        </p:sp>
        <p:sp>
          <p:nvSpPr>
            <p:cNvPr id="239" name="Google Shape;239;p6"/>
            <p:cNvSpPr/>
            <p:nvPr/>
          </p:nvSpPr>
          <p:spPr>
            <a:xfrm>
              <a:off x="3376092" y="1828474"/>
              <a:ext cx="2865948" cy="21075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txBox="1"/>
            <p:nvPr/>
          </p:nvSpPr>
          <p:spPr>
            <a:xfrm>
              <a:off x="3376092" y="1828474"/>
              <a:ext cx="2865948" cy="210755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200"/>
                <a:buFont typeface="Trebuchet MS"/>
                <a:buNone/>
              </a:pPr>
              <a:r>
                <a:rPr lang="en-US" sz="1200" b="0" i="0">
                  <a:solidFill>
                    <a:schemeClr val="dk1"/>
                  </a:solidFill>
                  <a:latin typeface="Trebuchet MS"/>
                  <a:ea typeface="Trebuchet MS"/>
                  <a:cs typeface="Trebuchet MS"/>
                  <a:sym typeface="Trebuchet MS"/>
                </a:rPr>
                <a:t>Inequalities pose computational challenges; reliance on a single algorithm is inefficient.</a:t>
              </a:r>
              <a:endParaRPr sz="1200">
                <a:solidFill>
                  <a:schemeClr val="dk1"/>
                </a:solidFill>
                <a:latin typeface="Trebuchet MS"/>
                <a:ea typeface="Trebuchet MS"/>
                <a:cs typeface="Trebuchet MS"/>
                <a:sym typeface="Trebuchet MS"/>
              </a:endParaRPr>
            </a:p>
            <a:p>
              <a:pPr marL="0" marR="0" lvl="0" indent="0" algn="l" rtl="0">
                <a:lnSpc>
                  <a:spcPct val="90000"/>
                </a:lnSpc>
                <a:spcBef>
                  <a:spcPts val="420"/>
                </a:spcBef>
                <a:spcAft>
                  <a:spcPts val="0"/>
                </a:spcAft>
                <a:buClr>
                  <a:schemeClr val="dk1"/>
                </a:buClr>
                <a:buSzPts val="1200"/>
                <a:buFont typeface="Trebuchet MS"/>
                <a:buNone/>
              </a:pPr>
              <a:r>
                <a:rPr lang="en-US" sz="1200" b="0" i="0">
                  <a:solidFill>
                    <a:schemeClr val="dk1"/>
                  </a:solidFill>
                  <a:latin typeface="Trebuchet MS"/>
                  <a:ea typeface="Trebuchet MS"/>
                  <a:cs typeface="Trebuchet MS"/>
                  <a:sym typeface="Trebuchet MS"/>
                </a:rPr>
                <a:t>FACET introduces a new third algorithm, dynamically choosing the most efficient among the three.</a:t>
              </a:r>
              <a:endParaRPr sz="1200">
                <a:solidFill>
                  <a:schemeClr val="dk1"/>
                </a:solidFill>
                <a:latin typeface="Trebuchet MS"/>
                <a:ea typeface="Trebuchet MS"/>
                <a:cs typeface="Trebuchet MS"/>
                <a:sym typeface="Trebuchet MS"/>
              </a:endParaRPr>
            </a:p>
          </p:txBody>
        </p:sp>
        <p:sp>
          <p:nvSpPr>
            <p:cNvPr id="241" name="Google Shape;241;p6"/>
            <p:cNvSpPr/>
            <p:nvPr/>
          </p:nvSpPr>
          <p:spPr>
            <a:xfrm>
              <a:off x="6743581" y="157449"/>
              <a:ext cx="1003081" cy="1003081"/>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6743581" y="1323010"/>
              <a:ext cx="2865948" cy="42989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p:nvPr/>
          </p:nvSpPr>
          <p:spPr>
            <a:xfrm>
              <a:off x="6743581" y="1323010"/>
              <a:ext cx="2865948" cy="429892"/>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Trebuchet MS"/>
                <a:buNone/>
              </a:pPr>
              <a:r>
                <a:rPr lang="en-US" sz="1600" b="1">
                  <a:solidFill>
                    <a:schemeClr val="dk1"/>
                  </a:solidFill>
                  <a:latin typeface="Trebuchet MS"/>
                  <a:ea typeface="Trebuchet MS"/>
                  <a:cs typeface="Trebuchet MS"/>
                  <a:sym typeface="Trebuchet MS"/>
                </a:rPr>
                <a:t>Robust Evaluation Plans</a:t>
              </a:r>
              <a:endParaRPr/>
            </a:p>
          </p:txBody>
        </p:sp>
        <p:sp>
          <p:nvSpPr>
            <p:cNvPr id="244" name="Google Shape;244;p6"/>
            <p:cNvSpPr/>
            <p:nvPr/>
          </p:nvSpPr>
          <p:spPr>
            <a:xfrm>
              <a:off x="6743581" y="1828474"/>
              <a:ext cx="2865948" cy="21075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txBox="1"/>
            <p:nvPr/>
          </p:nvSpPr>
          <p:spPr>
            <a:xfrm>
              <a:off x="6743581" y="1828474"/>
              <a:ext cx="2865948" cy="210755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200"/>
                <a:buFont typeface="Trebuchet MS"/>
                <a:buNone/>
              </a:pPr>
              <a:r>
                <a:rPr lang="en-US" sz="1200" i="0" dirty="0">
                  <a:solidFill>
                    <a:schemeClr val="dk1"/>
                  </a:solidFill>
                  <a:latin typeface="Trebuchet MS"/>
                  <a:ea typeface="Trebuchet MS"/>
                  <a:cs typeface="Trebuchet MS"/>
                  <a:sym typeface="Trebuchet MS"/>
                </a:rPr>
                <a:t>Predicate Order is important in refinement pipeline.</a:t>
              </a:r>
              <a:endParaRPr sz="1200" dirty="0">
                <a:solidFill>
                  <a:schemeClr val="dk1"/>
                </a:solidFill>
                <a:latin typeface="Trebuchet MS"/>
                <a:ea typeface="Trebuchet MS"/>
                <a:cs typeface="Trebuchet MS"/>
                <a:sym typeface="Trebuchet MS"/>
              </a:endParaRPr>
            </a:p>
            <a:p>
              <a:pPr marL="0" marR="0" lvl="0" indent="0" algn="l" rtl="0">
                <a:lnSpc>
                  <a:spcPct val="90000"/>
                </a:lnSpc>
                <a:spcBef>
                  <a:spcPts val="420"/>
                </a:spcBef>
                <a:spcAft>
                  <a:spcPts val="0"/>
                </a:spcAft>
                <a:buClr>
                  <a:schemeClr val="dk1"/>
                </a:buClr>
                <a:buSzPts val="1200"/>
                <a:buFont typeface="Trebuchet MS"/>
                <a:buNone/>
              </a:pPr>
              <a:r>
                <a:rPr lang="en-US" sz="1200" b="0" i="0" dirty="0">
                  <a:solidFill>
                    <a:schemeClr val="dk1"/>
                  </a:solidFill>
                  <a:latin typeface="Trebuchet MS"/>
                  <a:ea typeface="Trebuchet MS"/>
                  <a:cs typeface="Trebuchet MS"/>
                  <a:sym typeface="Trebuchet MS"/>
                </a:rPr>
                <a:t>Selecting the order of predicates crucial for efficient refinement.</a:t>
              </a:r>
              <a:endParaRPr sz="1200" dirty="0">
                <a:solidFill>
                  <a:schemeClr val="dk1"/>
                </a:solidFill>
                <a:latin typeface="Trebuchet MS"/>
                <a:ea typeface="Trebuchet MS"/>
                <a:cs typeface="Trebuchet MS"/>
                <a:sym typeface="Trebuchet MS"/>
              </a:endParaRPr>
            </a:p>
            <a:p>
              <a:pPr marL="0" marR="0" lvl="0" indent="0" algn="l" rtl="0">
                <a:lnSpc>
                  <a:spcPct val="90000"/>
                </a:lnSpc>
                <a:spcBef>
                  <a:spcPts val="420"/>
                </a:spcBef>
                <a:spcAft>
                  <a:spcPts val="0"/>
                </a:spcAft>
                <a:buClr>
                  <a:schemeClr val="dk1"/>
                </a:buClr>
                <a:buSzPts val="1200"/>
                <a:buFont typeface="Trebuchet MS"/>
                <a:buNone/>
              </a:pPr>
              <a:r>
                <a:rPr lang="en-US" sz="1200" b="0" i="0" dirty="0">
                  <a:solidFill>
                    <a:schemeClr val="dk1"/>
                  </a:solidFill>
                  <a:latin typeface="Trebuchet MS"/>
                  <a:ea typeface="Trebuchet MS"/>
                  <a:cs typeface="Trebuchet MS"/>
                  <a:sym typeface="Trebuchet MS"/>
                </a:rPr>
                <a:t>FACET offers three algorithms for inequalities, and their performance varies based on input.</a:t>
              </a:r>
              <a:endParaRPr sz="1200" dirty="0">
                <a:solidFill>
                  <a:schemeClr val="dk1"/>
                </a:solidFill>
                <a:latin typeface="Trebuchet MS"/>
                <a:ea typeface="Trebuchet MS"/>
                <a:cs typeface="Trebuchet MS"/>
                <a:sym typeface="Trebuchet MS"/>
              </a:endParaRPr>
            </a:p>
            <a:p>
              <a:pPr marL="0" marR="0" lvl="0" indent="0" algn="l" rtl="0">
                <a:lnSpc>
                  <a:spcPct val="90000"/>
                </a:lnSpc>
                <a:spcBef>
                  <a:spcPts val="420"/>
                </a:spcBef>
                <a:spcAft>
                  <a:spcPts val="0"/>
                </a:spcAft>
                <a:buClr>
                  <a:schemeClr val="dk1"/>
                </a:buClr>
                <a:buSzPts val="1200"/>
                <a:buFont typeface="Trebuchet MS"/>
                <a:buNone/>
              </a:pPr>
              <a:r>
                <a:rPr lang="en-US" sz="1200" b="0" i="0" dirty="0">
                  <a:solidFill>
                    <a:schemeClr val="dk1"/>
                  </a:solidFill>
                  <a:latin typeface="Trebuchet MS"/>
                  <a:ea typeface="Trebuchet MS"/>
                  <a:cs typeface="Trebuchet MS"/>
                  <a:sym typeface="Trebuchet MS"/>
                </a:rPr>
                <a:t>Existing methods rely on predicate selectivity so FACET proposes a </a:t>
              </a:r>
              <a:r>
                <a:rPr lang="en-US" sz="1200" b="1" i="0" dirty="0">
                  <a:solidFill>
                    <a:schemeClr val="dk1"/>
                  </a:solidFill>
                  <a:latin typeface="Trebuchet MS"/>
                  <a:ea typeface="Trebuchet MS"/>
                  <a:cs typeface="Trebuchet MS"/>
                  <a:sym typeface="Trebuchet MS"/>
                </a:rPr>
                <a:t>novel algorithm</a:t>
              </a:r>
              <a:r>
                <a:rPr lang="en-US" sz="1200" b="0" i="0" dirty="0">
                  <a:solidFill>
                    <a:schemeClr val="dk1"/>
                  </a:solidFill>
                  <a:latin typeface="Trebuchet MS"/>
                  <a:ea typeface="Trebuchet MS"/>
                  <a:cs typeface="Trebuchet MS"/>
                  <a:sym typeface="Trebuchet MS"/>
                </a:rPr>
                <a:t> which explores column sketches for high accuracy in selecting the refinement order and algorithms.</a:t>
              </a:r>
              <a:endParaRPr sz="1200" dirty="0">
                <a:solidFill>
                  <a:schemeClr val="dk1"/>
                </a:solidFill>
                <a:latin typeface="Trebuchet MS"/>
                <a:ea typeface="Trebuchet MS"/>
                <a:cs typeface="Trebuchet MS"/>
                <a:sym typeface="Trebuchet M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grpSp>
        <p:nvGrpSpPr>
          <p:cNvPr id="250" name="Google Shape;250;p7"/>
          <p:cNvGrpSpPr/>
          <p:nvPr/>
        </p:nvGrpSpPr>
        <p:grpSpPr>
          <a:xfrm>
            <a:off x="0" y="-8467"/>
            <a:ext cx="12192000" cy="6866467"/>
            <a:chOff x="0" y="-8467"/>
            <a:chExt cx="12192000" cy="6866467"/>
          </a:xfrm>
        </p:grpSpPr>
        <p:cxnSp>
          <p:nvCxnSpPr>
            <p:cNvPr id="251" name="Google Shape;251;p7"/>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52" name="Google Shape;252;p7"/>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53" name="Google Shape;253;p7"/>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4" name="Google Shape;254;p7"/>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5" name="Google Shape;255;p7"/>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6" name="Google Shape;256;p7"/>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7" name="Google Shape;257;p7"/>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8" name="Google Shape;258;p7"/>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9" name="Google Shape;259;p7"/>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0" name="Google Shape;260;p7"/>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61" name="Google Shape;261;p7"/>
          <p:cNvSpPr txBox="1">
            <a:spLocks noGrp="1"/>
          </p:cNvSpPr>
          <p:nvPr>
            <p:ph type="title"/>
          </p:nvPr>
        </p:nvSpPr>
        <p:spPr>
          <a:xfrm>
            <a:off x="676746" y="609600"/>
            <a:ext cx="3729076" cy="13208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chemeClr val="accent1"/>
                </a:solidFill>
                <a:latin typeface="Trebuchet MS"/>
                <a:ea typeface="Trebuchet MS"/>
                <a:cs typeface="Trebuchet MS"/>
                <a:sym typeface="Trebuchet MS"/>
              </a:rPr>
              <a:t>Design of FACET (Continued)</a:t>
            </a:r>
            <a:endParaRPr sz="3600" b="0" i="0" u="none" strike="noStrike" cap="none" dirty="0">
              <a:solidFill>
                <a:schemeClr val="accent1"/>
              </a:solidFill>
              <a:latin typeface="Trebuchet MS"/>
              <a:ea typeface="Trebuchet MS"/>
              <a:cs typeface="Trebuchet MS"/>
              <a:sym typeface="Trebuchet MS"/>
            </a:endParaRPr>
          </a:p>
        </p:txBody>
      </p:sp>
      <p:sp>
        <p:nvSpPr>
          <p:cNvPr id="262" name="Google Shape;262;p7"/>
          <p:cNvSpPr txBox="1"/>
          <p:nvPr/>
        </p:nvSpPr>
        <p:spPr>
          <a:xfrm>
            <a:off x="685167" y="2160589"/>
            <a:ext cx="3720916" cy="356073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1120"/>
              <a:buFont typeface="Noto Sans Symbols"/>
              <a:buNone/>
            </a:pPr>
            <a:endParaRPr sz="1400">
              <a:solidFill>
                <a:srgbClr val="3F3F3F"/>
              </a:solidFill>
              <a:latin typeface="Trebuchet MS"/>
              <a:ea typeface="Trebuchet MS"/>
              <a:cs typeface="Trebuchet MS"/>
              <a:sym typeface="Trebuchet MS"/>
            </a:endParaRPr>
          </a:p>
          <a:p>
            <a:pPr marL="285750" marR="0" lvl="0" indent="-285750" algn="l" rtl="0">
              <a:lnSpc>
                <a:spcPct val="90000"/>
              </a:lnSpc>
              <a:spcBef>
                <a:spcPts val="1000"/>
              </a:spcBef>
              <a:spcAft>
                <a:spcPts val="0"/>
              </a:spcAft>
              <a:buClr>
                <a:schemeClr val="accent1"/>
              </a:buClr>
              <a:buSzPts val="1120"/>
              <a:buFont typeface="Noto Sans Symbols"/>
              <a:buChar char="►"/>
            </a:pPr>
            <a:r>
              <a:rPr lang="en-US" sz="1400">
                <a:solidFill>
                  <a:srgbClr val="3F3F3F"/>
                </a:solidFill>
                <a:latin typeface="Trebuchet MS"/>
                <a:ea typeface="Trebuchet MS"/>
                <a:cs typeface="Trebuchet MS"/>
                <a:sym typeface="Trebuchet MS"/>
              </a:rPr>
              <a:t>Multi-Constraint Execution:</a:t>
            </a:r>
            <a:endParaRPr/>
          </a:p>
          <a:p>
            <a:pPr marL="285750" marR="0" lvl="0" indent="-214630" algn="l" rtl="0">
              <a:lnSpc>
                <a:spcPct val="90000"/>
              </a:lnSpc>
              <a:spcBef>
                <a:spcPts val="1000"/>
              </a:spcBef>
              <a:spcAft>
                <a:spcPts val="0"/>
              </a:spcAft>
              <a:buClr>
                <a:schemeClr val="accent1"/>
              </a:buClr>
              <a:buSzPts val="1120"/>
              <a:buFont typeface="Noto Sans Symbols"/>
              <a:buNone/>
            </a:pPr>
            <a:endParaRPr sz="1400">
              <a:solidFill>
                <a:srgbClr val="3F3F3F"/>
              </a:solidFill>
              <a:latin typeface="Trebuchet MS"/>
              <a:ea typeface="Trebuchet MS"/>
              <a:cs typeface="Trebuchet MS"/>
              <a:sym typeface="Trebuchet MS"/>
            </a:endParaRPr>
          </a:p>
          <a:p>
            <a:pPr marL="742950" marR="0" lvl="1" indent="-285750" algn="l" rtl="0">
              <a:lnSpc>
                <a:spcPct val="90000"/>
              </a:lnSpc>
              <a:spcBef>
                <a:spcPts val="1000"/>
              </a:spcBef>
              <a:spcAft>
                <a:spcPts val="0"/>
              </a:spcAft>
              <a:buClr>
                <a:schemeClr val="accent1"/>
              </a:buClr>
              <a:buSzPts val="1120"/>
              <a:buFont typeface="Noto Sans Symbols"/>
              <a:buChar char="►"/>
            </a:pPr>
            <a:r>
              <a:rPr lang="en-US" sz="1400" b="0" i="0" u="none" strike="noStrike" cap="none">
                <a:solidFill>
                  <a:srgbClr val="3F3F3F"/>
                </a:solidFill>
                <a:latin typeface="Trebuchet MS"/>
                <a:ea typeface="Trebuchet MS"/>
                <a:cs typeface="Trebuchet MS"/>
                <a:sym typeface="Trebuchet MS"/>
              </a:rPr>
              <a:t>Previous works handle error detection one constraint at a time, leading to repeated computations.</a:t>
            </a:r>
            <a:endParaRPr/>
          </a:p>
          <a:p>
            <a:pPr marL="742950" marR="0" lvl="1" indent="-285750" algn="l" rtl="0">
              <a:lnSpc>
                <a:spcPct val="90000"/>
              </a:lnSpc>
              <a:spcBef>
                <a:spcPts val="1000"/>
              </a:spcBef>
              <a:spcAft>
                <a:spcPts val="0"/>
              </a:spcAft>
              <a:buClr>
                <a:schemeClr val="accent1"/>
              </a:buClr>
              <a:buSzPts val="1120"/>
              <a:buFont typeface="Noto Sans Symbols"/>
              <a:buChar char="►"/>
            </a:pPr>
            <a:r>
              <a:rPr lang="en-US" sz="1400" b="0" i="0" u="none" strike="noStrike" cap="none">
                <a:solidFill>
                  <a:srgbClr val="3F3F3F"/>
                </a:solidFill>
                <a:latin typeface="Trebuchet MS"/>
                <a:ea typeface="Trebuchet MS"/>
                <a:cs typeface="Trebuchet MS"/>
                <a:sym typeface="Trebuchet MS"/>
              </a:rPr>
              <a:t>FACET introduces a trie-based scheme for simultaneous checking of multiple DCs.</a:t>
            </a:r>
            <a:endParaRPr/>
          </a:p>
          <a:p>
            <a:pPr marL="742950" marR="0" lvl="1" indent="-285750" algn="l" rtl="0">
              <a:lnSpc>
                <a:spcPct val="90000"/>
              </a:lnSpc>
              <a:spcBef>
                <a:spcPts val="1000"/>
              </a:spcBef>
              <a:spcAft>
                <a:spcPts val="0"/>
              </a:spcAft>
              <a:buClr>
                <a:schemeClr val="accent1"/>
              </a:buClr>
              <a:buSzPts val="1120"/>
              <a:buFont typeface="Noto Sans Symbols"/>
              <a:buChar char="►"/>
            </a:pPr>
            <a:r>
              <a:rPr lang="en-US" sz="1400" b="0" i="0" u="none" strike="noStrike" cap="none">
                <a:solidFill>
                  <a:srgbClr val="3F3F3F"/>
                </a:solidFill>
                <a:latin typeface="Trebuchet MS"/>
                <a:ea typeface="Trebuchet MS"/>
                <a:cs typeface="Trebuchet MS"/>
                <a:sym typeface="Trebuchet MS"/>
              </a:rPr>
              <a:t>Two approaches:</a:t>
            </a:r>
            <a:endParaRPr/>
          </a:p>
          <a:p>
            <a:pPr marL="1200150" marR="0" lvl="2" indent="-285750" algn="l" rtl="0">
              <a:lnSpc>
                <a:spcPct val="90000"/>
              </a:lnSpc>
              <a:spcBef>
                <a:spcPts val="1000"/>
              </a:spcBef>
              <a:spcAft>
                <a:spcPts val="0"/>
              </a:spcAft>
              <a:buClr>
                <a:schemeClr val="accent1"/>
              </a:buClr>
              <a:buSzPts val="1120"/>
              <a:buFont typeface="Noto Sans Symbols"/>
              <a:buChar char="►"/>
            </a:pPr>
            <a:r>
              <a:rPr lang="en-US" sz="1400" b="0" i="0" u="none" strike="noStrike" cap="none">
                <a:solidFill>
                  <a:srgbClr val="3F3F3F"/>
                </a:solidFill>
                <a:latin typeface="Trebuchet MS"/>
                <a:ea typeface="Trebuchet MS"/>
                <a:cs typeface="Trebuchet MS"/>
                <a:sym typeface="Trebuchet MS"/>
              </a:rPr>
              <a:t>Cost based</a:t>
            </a:r>
            <a:endParaRPr/>
          </a:p>
          <a:p>
            <a:pPr marL="1200150" marR="0" lvl="2" indent="-285750" algn="l" rtl="0">
              <a:lnSpc>
                <a:spcPct val="90000"/>
              </a:lnSpc>
              <a:spcBef>
                <a:spcPts val="1000"/>
              </a:spcBef>
              <a:spcAft>
                <a:spcPts val="0"/>
              </a:spcAft>
              <a:buClr>
                <a:schemeClr val="accent1"/>
              </a:buClr>
              <a:buSzPts val="1120"/>
              <a:buFont typeface="Noto Sans Symbols"/>
              <a:buChar char="►"/>
            </a:pPr>
            <a:r>
              <a:rPr lang="en-US" sz="1400" b="0" i="0" u="none" strike="noStrike" cap="none">
                <a:solidFill>
                  <a:srgbClr val="3F3F3F"/>
                </a:solidFill>
                <a:latin typeface="Trebuchet MS"/>
                <a:ea typeface="Trebuchet MS"/>
                <a:cs typeface="Trebuchet MS"/>
                <a:sym typeface="Trebuchet MS"/>
              </a:rPr>
              <a:t>Frequency based</a:t>
            </a:r>
            <a:endParaRPr/>
          </a:p>
          <a:p>
            <a:pPr marL="742950" marR="0" lvl="1" indent="-214630" algn="l" rtl="0">
              <a:lnSpc>
                <a:spcPct val="90000"/>
              </a:lnSpc>
              <a:spcBef>
                <a:spcPts val="1000"/>
              </a:spcBef>
              <a:spcAft>
                <a:spcPts val="0"/>
              </a:spcAft>
              <a:buClr>
                <a:schemeClr val="accent1"/>
              </a:buClr>
              <a:buSzPts val="1120"/>
              <a:buFont typeface="Noto Sans Symbols"/>
              <a:buNone/>
            </a:pPr>
            <a:endParaRPr sz="1400" b="0" i="0" u="none" strike="noStrike" cap="none">
              <a:solidFill>
                <a:srgbClr val="3F3F3F"/>
              </a:solidFill>
              <a:latin typeface="Trebuchet MS"/>
              <a:ea typeface="Trebuchet MS"/>
              <a:cs typeface="Trebuchet MS"/>
              <a:sym typeface="Trebuchet MS"/>
            </a:endParaRPr>
          </a:p>
        </p:txBody>
      </p:sp>
      <p:pic>
        <p:nvPicPr>
          <p:cNvPr id="263" name="Google Shape;263;p7"/>
          <p:cNvPicPr preferRelativeResize="0"/>
          <p:nvPr/>
        </p:nvPicPr>
        <p:blipFill rotWithShape="1">
          <a:blip r:embed="rId3">
            <a:alphaModFix/>
          </a:blip>
          <a:srcRect/>
          <a:stretch/>
        </p:blipFill>
        <p:spPr>
          <a:xfrm>
            <a:off x="4654035" y="2394267"/>
            <a:ext cx="4602747" cy="15649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7"/>
        <p:cNvGrpSpPr/>
        <p:nvPr/>
      </p:nvGrpSpPr>
      <p:grpSpPr>
        <a:xfrm>
          <a:off x="0" y="0"/>
          <a:ext cx="0" cy="0"/>
          <a:chOff x="0" y="0"/>
          <a:chExt cx="0" cy="0"/>
        </a:xfrm>
      </p:grpSpPr>
      <p:grpSp>
        <p:nvGrpSpPr>
          <p:cNvPr id="268" name="Google Shape;268;p8"/>
          <p:cNvGrpSpPr/>
          <p:nvPr/>
        </p:nvGrpSpPr>
        <p:grpSpPr>
          <a:xfrm>
            <a:off x="0" y="-8467"/>
            <a:ext cx="12192000" cy="6866467"/>
            <a:chOff x="0" y="-8467"/>
            <a:chExt cx="12192000" cy="6866467"/>
          </a:xfrm>
        </p:grpSpPr>
        <p:cxnSp>
          <p:nvCxnSpPr>
            <p:cNvPr id="269" name="Google Shape;269;p8"/>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70" name="Google Shape;270;p8"/>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71" name="Google Shape;271;p8"/>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2" name="Google Shape;272;p8"/>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3" name="Google Shape;273;p8"/>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4" name="Google Shape;274;p8"/>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5" name="Google Shape;275;p8"/>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6" name="Google Shape;276;p8"/>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7" name="Google Shape;277;p8"/>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8" name="Google Shape;278;p8"/>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79" name="Google Shape;279;p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80" name="Google Shape;280;p8"/>
          <p:cNvSpPr txBox="1">
            <a:spLocks noGrp="1"/>
          </p:cNvSpPr>
          <p:nvPr>
            <p:ph type="title"/>
          </p:nvPr>
        </p:nvSpPr>
        <p:spPr>
          <a:xfrm>
            <a:off x="1043950" y="1179151"/>
            <a:ext cx="3300646" cy="4463889"/>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chemeClr val="accent1"/>
                </a:solidFill>
                <a:latin typeface="Trebuchet MS"/>
                <a:ea typeface="Trebuchet MS"/>
                <a:cs typeface="Trebuchet MS"/>
                <a:sym typeface="Trebuchet MS"/>
              </a:rPr>
              <a:t>Refinement Algorithms</a:t>
            </a:r>
            <a:endParaRPr sz="3600" b="0" i="0" u="none" strike="noStrike" cap="none" dirty="0">
              <a:solidFill>
                <a:schemeClr val="accent1"/>
              </a:solidFill>
              <a:latin typeface="Trebuchet MS"/>
              <a:ea typeface="Trebuchet MS"/>
              <a:cs typeface="Trebuchet MS"/>
              <a:sym typeface="Trebuchet MS"/>
            </a:endParaRPr>
          </a:p>
        </p:txBody>
      </p:sp>
      <p:sp>
        <p:nvSpPr>
          <p:cNvPr id="281" name="Google Shape;281;p8"/>
          <p:cNvSpPr/>
          <p:nvPr/>
        </p:nvSpPr>
        <p:spPr>
          <a:xfrm>
            <a:off x="0" y="4013200"/>
            <a:ext cx="448733" cy="2844800"/>
          </a:xfrm>
          <a:prstGeom prst="triangle">
            <a:avLst>
              <a:gd name="adj" fmla="val 0"/>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282" name="Google Shape;282;p8"/>
          <p:cNvCxnSpPr/>
          <p:nvPr/>
        </p:nvCxnSpPr>
        <p:spPr>
          <a:xfrm>
            <a:off x="4656670" y="1442595"/>
            <a:ext cx="0" cy="3937000"/>
          </a:xfrm>
          <a:prstGeom prst="straightConnector1">
            <a:avLst/>
          </a:prstGeom>
          <a:noFill/>
          <a:ln w="12700" cap="rnd" cmpd="sng">
            <a:solidFill>
              <a:schemeClr val="accent1"/>
            </a:solidFill>
            <a:prstDash val="solid"/>
            <a:round/>
            <a:headEnd type="none" w="sm" len="sm"/>
            <a:tailEnd type="none" w="sm" len="sm"/>
          </a:ln>
        </p:spPr>
      </p:cxnSp>
      <p:sp>
        <p:nvSpPr>
          <p:cNvPr id="283" name="Google Shape;283;p8"/>
          <p:cNvSpPr txBox="1"/>
          <p:nvPr/>
        </p:nvSpPr>
        <p:spPr>
          <a:xfrm>
            <a:off x="4978918" y="1109145"/>
            <a:ext cx="6341016" cy="460390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accent1"/>
              </a:buClr>
              <a:buSzPts val="1440"/>
              <a:buFont typeface="Noto Sans Symbols"/>
              <a:buNone/>
            </a:pPr>
            <a:endParaRPr sz="1800">
              <a:solidFill>
                <a:srgbClr val="3F3F3F"/>
              </a:solidFill>
              <a:latin typeface="Trebuchet MS"/>
              <a:ea typeface="Trebuchet MS"/>
              <a:cs typeface="Trebuchet MS"/>
              <a:sym typeface="Trebuchet MS"/>
            </a:endParaRPr>
          </a:p>
          <a:p>
            <a:pPr marL="285750" marR="0" lvl="0" indent="-285750" algn="l" rtl="0">
              <a:spcBef>
                <a:spcPts val="1000"/>
              </a:spcBef>
              <a:spcAft>
                <a:spcPts val="0"/>
              </a:spcAft>
              <a:buClr>
                <a:schemeClr val="accent1"/>
              </a:buClr>
              <a:buSzPts val="1440"/>
              <a:buFont typeface="Noto Sans Symbols"/>
              <a:buChar char="►"/>
            </a:pPr>
            <a:r>
              <a:rPr lang="en-US" sz="1800" b="0" i="0" u="none" strike="noStrike">
                <a:solidFill>
                  <a:srgbClr val="3F3F3F"/>
                </a:solidFill>
                <a:latin typeface="Trebuchet MS"/>
                <a:ea typeface="Trebuchet MS"/>
                <a:cs typeface="Trebuchet MS"/>
                <a:sym typeface="Trebuchet MS"/>
              </a:rPr>
              <a:t>Optimization techniques for different predicates</a:t>
            </a:r>
            <a:endParaRPr sz="1800">
              <a:solidFill>
                <a:srgbClr val="3F3F3F"/>
              </a:solidFill>
              <a:latin typeface="Trebuchet MS"/>
              <a:ea typeface="Trebuchet MS"/>
              <a:cs typeface="Trebuchet MS"/>
              <a:sym typeface="Trebuchet MS"/>
            </a:endParaRPr>
          </a:p>
          <a:p>
            <a:pPr marL="742950" marR="0" lvl="1" indent="-285750" algn="l" rtl="0">
              <a:spcBef>
                <a:spcPts val="1000"/>
              </a:spcBef>
              <a:spcAft>
                <a:spcPts val="0"/>
              </a:spcAft>
              <a:buClr>
                <a:schemeClr val="accent1"/>
              </a:buClr>
              <a:buSzPts val="1440"/>
              <a:buFont typeface="Noto Sans Symbols"/>
              <a:buChar char="►"/>
            </a:pPr>
            <a:r>
              <a:rPr lang="en-US" sz="1800" b="0" i="0" u="none" strike="noStrike" cap="none">
                <a:solidFill>
                  <a:srgbClr val="3F3F3F"/>
                </a:solidFill>
                <a:latin typeface="Trebuchet MS"/>
                <a:ea typeface="Trebuchet MS"/>
                <a:cs typeface="Trebuchet MS"/>
                <a:sym typeface="Trebuchet MS"/>
              </a:rPr>
              <a:t>Equalities </a:t>
            </a:r>
            <a:endParaRPr sz="1800" b="0" i="0" u="none" strike="noStrike" cap="none">
              <a:solidFill>
                <a:srgbClr val="3F3F3F"/>
              </a:solidFill>
              <a:latin typeface="Trebuchet MS"/>
              <a:ea typeface="Trebuchet MS"/>
              <a:cs typeface="Trebuchet MS"/>
              <a:sym typeface="Trebuchet MS"/>
            </a:endParaRPr>
          </a:p>
          <a:p>
            <a:pPr marL="742950" marR="0" lvl="1" indent="-285750" algn="l" rtl="0">
              <a:spcBef>
                <a:spcPts val="1000"/>
              </a:spcBef>
              <a:spcAft>
                <a:spcPts val="0"/>
              </a:spcAft>
              <a:buClr>
                <a:schemeClr val="accent1"/>
              </a:buClr>
              <a:buSzPts val="1440"/>
              <a:buFont typeface="Noto Sans Symbols"/>
              <a:buChar char="►"/>
            </a:pPr>
            <a:r>
              <a:rPr lang="en-US" sz="1800" b="0" i="0" u="none" strike="noStrike" cap="none">
                <a:solidFill>
                  <a:srgbClr val="3F3F3F"/>
                </a:solidFill>
                <a:latin typeface="Trebuchet MS"/>
                <a:ea typeface="Trebuchet MS"/>
                <a:cs typeface="Trebuchet MS"/>
                <a:sym typeface="Trebuchet MS"/>
              </a:rPr>
              <a:t>Non-equalities </a:t>
            </a:r>
            <a:endParaRPr sz="1800" b="0" i="0" u="none" strike="noStrike" cap="none">
              <a:solidFill>
                <a:srgbClr val="3F3F3F"/>
              </a:solidFill>
              <a:latin typeface="Trebuchet MS"/>
              <a:ea typeface="Trebuchet MS"/>
              <a:cs typeface="Trebuchet MS"/>
              <a:sym typeface="Trebuchet MS"/>
            </a:endParaRPr>
          </a:p>
          <a:p>
            <a:pPr marL="742950" marR="0" lvl="1" indent="-285750" algn="l" rtl="0">
              <a:spcBef>
                <a:spcPts val="1000"/>
              </a:spcBef>
              <a:spcAft>
                <a:spcPts val="0"/>
              </a:spcAft>
              <a:buClr>
                <a:schemeClr val="accent1"/>
              </a:buClr>
              <a:buSzPts val="1440"/>
              <a:buFont typeface="Noto Sans Symbols"/>
              <a:buChar char="►"/>
            </a:pPr>
            <a:r>
              <a:rPr lang="en-US" sz="1800" b="0" i="0" u="none" strike="noStrike" cap="none">
                <a:solidFill>
                  <a:srgbClr val="3F3F3F"/>
                </a:solidFill>
                <a:latin typeface="Trebuchet MS"/>
                <a:ea typeface="Trebuchet MS"/>
                <a:cs typeface="Trebuchet MS"/>
                <a:sym typeface="Trebuchet MS"/>
              </a:rPr>
              <a:t>Inequalities </a:t>
            </a:r>
            <a:endParaRPr sz="1800" b="0" i="0" u="none" strike="noStrike" cap="none">
              <a:solidFill>
                <a:srgbClr val="3F3F3F"/>
              </a:solidFill>
              <a:latin typeface="Trebuchet MS"/>
              <a:ea typeface="Trebuchet MS"/>
              <a:cs typeface="Trebuchet MS"/>
              <a:sym typeface="Trebuchet MS"/>
            </a:endParaRPr>
          </a:p>
          <a:p>
            <a:pPr marL="1200150" marR="0" lvl="2" indent="-285750" algn="l" rtl="0">
              <a:spcBef>
                <a:spcPts val="1000"/>
              </a:spcBef>
              <a:spcAft>
                <a:spcPts val="0"/>
              </a:spcAft>
              <a:buClr>
                <a:schemeClr val="accent1"/>
              </a:buClr>
              <a:buSzPts val="1440"/>
              <a:buFont typeface="Noto Sans Symbols"/>
              <a:buChar char="►"/>
            </a:pPr>
            <a:r>
              <a:rPr lang="en-US" sz="1800" b="0" i="0" u="none" strike="noStrike" cap="none">
                <a:solidFill>
                  <a:srgbClr val="3F3F3F"/>
                </a:solidFill>
                <a:latin typeface="Trebuchet MS"/>
                <a:ea typeface="Trebuchet MS"/>
                <a:cs typeface="Trebuchet MS"/>
                <a:sym typeface="Trebuchet MS"/>
              </a:rPr>
              <a:t>IEJoin </a:t>
            </a:r>
            <a:endParaRPr sz="1800" b="0" i="0" u="none" strike="noStrike" cap="none">
              <a:solidFill>
                <a:srgbClr val="3F3F3F"/>
              </a:solidFill>
              <a:latin typeface="Trebuchet MS"/>
              <a:ea typeface="Trebuchet MS"/>
              <a:cs typeface="Trebuchet MS"/>
              <a:sym typeface="Trebuchet MS"/>
            </a:endParaRPr>
          </a:p>
          <a:p>
            <a:pPr marL="1200150" marR="0" lvl="2" indent="-285750" algn="l" rtl="0">
              <a:spcBef>
                <a:spcPts val="1000"/>
              </a:spcBef>
              <a:spcAft>
                <a:spcPts val="0"/>
              </a:spcAft>
              <a:buClr>
                <a:schemeClr val="accent1"/>
              </a:buClr>
              <a:buSzPts val="1440"/>
              <a:buFont typeface="Noto Sans Symbols"/>
              <a:buChar char="►"/>
            </a:pPr>
            <a:r>
              <a:rPr lang="en-US" sz="1800" b="0" i="0" u="none" strike="noStrike" cap="none">
                <a:solidFill>
                  <a:srgbClr val="3F3F3F"/>
                </a:solidFill>
                <a:latin typeface="Trebuchet MS"/>
                <a:ea typeface="Trebuchet MS"/>
                <a:cs typeface="Trebuchet MS"/>
                <a:sym typeface="Trebuchet MS"/>
              </a:rPr>
              <a:t>Hash-Sort-Merge (HSM) </a:t>
            </a:r>
            <a:endParaRPr sz="1800" b="0" i="0" u="none" strike="noStrike" cap="none">
              <a:solidFill>
                <a:srgbClr val="3F3F3F"/>
              </a:solidFill>
              <a:latin typeface="Trebuchet MS"/>
              <a:ea typeface="Trebuchet MS"/>
              <a:cs typeface="Trebuchet MS"/>
              <a:sym typeface="Trebuchet MS"/>
            </a:endParaRPr>
          </a:p>
          <a:p>
            <a:pPr marL="1200150" marR="0" lvl="2" indent="-285750" algn="l" rtl="0">
              <a:spcBef>
                <a:spcPts val="1000"/>
              </a:spcBef>
              <a:spcAft>
                <a:spcPts val="0"/>
              </a:spcAft>
              <a:buClr>
                <a:schemeClr val="accent1"/>
              </a:buClr>
              <a:buSzPts val="1440"/>
              <a:buFont typeface="Noto Sans Symbols"/>
              <a:buChar char="►"/>
            </a:pPr>
            <a:r>
              <a:rPr lang="en-US" sz="1800" b="0" i="0" u="none" strike="noStrike" cap="none">
                <a:solidFill>
                  <a:srgbClr val="3F3F3F"/>
                </a:solidFill>
                <a:latin typeface="Trebuchet MS"/>
                <a:ea typeface="Trebuchet MS"/>
                <a:cs typeface="Trebuchet MS"/>
                <a:sym typeface="Trebuchet MS"/>
              </a:rPr>
              <a:t>Binning-Hash-Sort-Merge (BHSM) </a:t>
            </a:r>
            <a:endParaRPr sz="1800" b="0" i="0" u="none" strike="noStrike" cap="none">
              <a:solidFill>
                <a:srgbClr val="3F3F3F"/>
              </a:solidFill>
              <a:latin typeface="Trebuchet MS"/>
              <a:ea typeface="Trebuchet MS"/>
              <a:cs typeface="Trebuchet MS"/>
              <a:sym typeface="Trebuchet MS"/>
            </a:endParaRPr>
          </a:p>
          <a:p>
            <a:pPr marL="1200150" marR="0" lvl="2" indent="-285750" algn="l" rtl="0">
              <a:spcBef>
                <a:spcPts val="1000"/>
              </a:spcBef>
              <a:spcAft>
                <a:spcPts val="0"/>
              </a:spcAft>
              <a:buClr>
                <a:schemeClr val="accent1"/>
              </a:buClr>
              <a:buSzPts val="1440"/>
              <a:buFont typeface="Noto Sans Symbols"/>
              <a:buChar char="►"/>
            </a:pPr>
            <a:r>
              <a:rPr lang="en-US" sz="1800" b="0" i="0" u="none" strike="noStrike" cap="none">
                <a:solidFill>
                  <a:srgbClr val="3F3F3F"/>
                </a:solidFill>
                <a:latin typeface="Trebuchet MS"/>
                <a:ea typeface="Trebuchet MS"/>
                <a:cs typeface="Trebuchet MS"/>
                <a:sym typeface="Trebuchet MS"/>
              </a:rPr>
              <a:t>Optimizations </a:t>
            </a:r>
            <a:endParaRPr sz="1800" b="0" i="0" u="none" strike="noStrike" cap="none">
              <a:solidFill>
                <a:srgbClr val="3F3F3F"/>
              </a:solidFill>
              <a:latin typeface="Trebuchet MS"/>
              <a:ea typeface="Trebuchet MS"/>
              <a:cs typeface="Trebuchet MS"/>
              <a:sym typeface="Trebuchet MS"/>
            </a:endParaRPr>
          </a:p>
          <a:p>
            <a:pPr marL="742950" marR="0" lvl="1" indent="-194309" algn="l" rtl="0">
              <a:spcBef>
                <a:spcPts val="1000"/>
              </a:spcBef>
              <a:spcAft>
                <a:spcPts val="0"/>
              </a:spcAft>
              <a:buClr>
                <a:schemeClr val="accent1"/>
              </a:buClr>
              <a:buSzPts val="1440"/>
              <a:buFont typeface="Noto Sans Symbols"/>
              <a:buNone/>
            </a:pPr>
            <a:endParaRPr sz="1800" b="0" i="0" u="none" strike="noStrike" cap="none">
              <a:solidFill>
                <a:srgbClr val="3F3F3F"/>
              </a:solidFill>
              <a:latin typeface="Trebuchet MS"/>
              <a:ea typeface="Trebuchet MS"/>
              <a:cs typeface="Trebuchet MS"/>
              <a:sym typeface="Trebuchet MS"/>
            </a:endParaRPr>
          </a:p>
        </p:txBody>
      </p:sp>
      <p:sp>
        <p:nvSpPr>
          <p:cNvPr id="284" name="Google Shape;284;p8"/>
          <p:cNvSpPr/>
          <p:nvPr/>
        </p:nvSpPr>
        <p:spPr>
          <a:xfrm rot="10800000" flipH="1">
            <a:off x="11364139" y="0"/>
            <a:ext cx="842596" cy="4616289"/>
          </a:xfrm>
          <a:prstGeom prst="triangle">
            <a:avLst>
              <a:gd name="adj" fmla="val 100000"/>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TotalTime>
  <Words>1471</Words>
  <Application>Microsoft Macintosh PowerPoint</Application>
  <PresentationFormat>Widescreen</PresentationFormat>
  <Paragraphs>167</Paragraphs>
  <Slides>21</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Trebuchet MS</vt:lpstr>
      <vt:lpstr>Noto Sans Symbols</vt:lpstr>
      <vt:lpstr>Calibri</vt:lpstr>
      <vt:lpstr>Roboto</vt:lpstr>
      <vt:lpstr>Courier New</vt:lpstr>
      <vt:lpstr>Arial</vt:lpstr>
      <vt:lpstr>TrebuchetMS</vt:lpstr>
      <vt:lpstr>Facet</vt:lpstr>
      <vt:lpstr>Fast Detection of Denial Constraint Violations with FACET  </vt:lpstr>
      <vt:lpstr>The Challenge of Constraint-Based Violations</vt:lpstr>
      <vt:lpstr>Drawbacks of Traditional Approaches</vt:lpstr>
      <vt:lpstr>FACET Framework Overview</vt:lpstr>
      <vt:lpstr>Violation Detection using Refinements</vt:lpstr>
      <vt:lpstr>Design of FACET (FAst Constraint-based Error DeTector)</vt:lpstr>
      <vt:lpstr>Design of FACET (Continued)</vt:lpstr>
      <vt:lpstr>Design of FACET (Continued)</vt:lpstr>
      <vt:lpstr>Refinement Algorithms</vt:lpstr>
      <vt:lpstr>Refinement Algorithms (Continued)</vt:lpstr>
      <vt:lpstr>Refinement Algorithms (Continued)</vt:lpstr>
      <vt:lpstr>Refinement Algorithms (Continued)</vt:lpstr>
      <vt:lpstr>Refinement Planning</vt:lpstr>
      <vt:lpstr>Refinement Planning (Continued) </vt:lpstr>
      <vt:lpstr>PowerPoint Presentation</vt:lpstr>
      <vt:lpstr>Experimental Evaluation</vt:lpstr>
      <vt:lpstr>Experimental Evaluation(Continued)</vt:lpstr>
      <vt:lpstr>Experimental Evaluation(Continued)</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Detection of Denial Constraint Violations with FACET- A Breakthrough in Efficient Data Cleaning  </dc:title>
  <dc:creator>Pradnya Gaikwad</dc:creator>
  <cp:lastModifiedBy>Pradnya Gaikwad</cp:lastModifiedBy>
  <cp:revision>13</cp:revision>
  <dcterms:created xsi:type="dcterms:W3CDTF">2023-11-23T18:13:31Z</dcterms:created>
  <dcterms:modified xsi:type="dcterms:W3CDTF">2023-11-30T20:37:56Z</dcterms:modified>
</cp:coreProperties>
</file>